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322" r:id="rId9"/>
    <p:sldId id="265" r:id="rId10"/>
    <p:sldId id="292" r:id="rId11"/>
    <p:sldId id="294" r:id="rId12"/>
    <p:sldId id="297" r:id="rId13"/>
    <p:sldId id="295" r:id="rId14"/>
    <p:sldId id="296" r:id="rId15"/>
    <p:sldId id="270" r:id="rId16"/>
    <p:sldId id="271" r:id="rId17"/>
    <p:sldId id="305" r:id="rId18"/>
    <p:sldId id="306" r:id="rId19"/>
    <p:sldId id="272" r:id="rId20"/>
    <p:sldId id="321" r:id="rId21"/>
    <p:sldId id="300" r:id="rId22"/>
    <p:sldId id="298" r:id="rId23"/>
    <p:sldId id="299" r:id="rId24"/>
    <p:sldId id="301" r:id="rId25"/>
    <p:sldId id="302" r:id="rId26"/>
    <p:sldId id="275" r:id="rId27"/>
    <p:sldId id="276" r:id="rId28"/>
    <p:sldId id="303" r:id="rId29"/>
    <p:sldId id="309" r:id="rId30"/>
    <p:sldId id="307" r:id="rId31"/>
    <p:sldId id="308" r:id="rId32"/>
    <p:sldId id="278" r:id="rId33"/>
    <p:sldId id="311" r:id="rId34"/>
    <p:sldId id="312" r:id="rId35"/>
    <p:sldId id="310" r:id="rId36"/>
    <p:sldId id="313" r:id="rId37"/>
    <p:sldId id="318" r:id="rId38"/>
    <p:sldId id="319" r:id="rId39"/>
    <p:sldId id="320" r:id="rId40"/>
    <p:sldId id="280" r:id="rId41"/>
    <p:sldId id="315" r:id="rId42"/>
    <p:sldId id="316" r:id="rId43"/>
    <p:sldId id="281" r:id="rId44"/>
    <p:sldId id="323" r:id="rId45"/>
    <p:sldId id="314" r:id="rId46"/>
    <p:sldId id="285" r:id="rId47"/>
    <p:sldId id="284" r:id="rId48"/>
    <p:sldId id="286" r:id="rId49"/>
    <p:sldId id="324" r:id="rId50"/>
    <p:sldId id="291" r:id="rId51"/>
    <p:sldId id="317" r:id="rId52"/>
    <p:sldId id="260" r:id="rId5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1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14"/>
    <p:restoredTop sz="75238"/>
  </p:normalViewPr>
  <p:slideViewPr>
    <p:cSldViewPr snapToGrid="0" snapToObjects="1">
      <p:cViewPr varScale="1">
        <p:scale>
          <a:sx n="51" d="100"/>
          <a:sy n="51" d="100"/>
        </p:scale>
        <p:origin x="8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ln w="19050"/>
          </c:spPr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5E76-1142-9C55-361E423BA5B8}"/>
              </c:ext>
            </c:extLst>
          </c:dPt>
          <c:dPt>
            <c:idx val="1"/>
            <c:bubble3D val="0"/>
            <c:explosion val="8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76-1142-9C55-361E423BA5B8}"/>
              </c:ext>
            </c:extLst>
          </c:dPt>
          <c:cat>
            <c:strRef>
              <c:f>Sheet1!$A$2:$A$3</c:f>
              <c:strCache>
                <c:ptCount val="2"/>
                <c:pt idx="0">
                  <c:v>手Q</c:v>
                </c:pt>
                <c:pt idx="1">
                  <c:v>非手Q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F2-064C-A8B6-33843D3D01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优化效果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4.765291607396873E-2"/>
                  <c:y val="-4.541864186101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B41-5046-B4A5-434F092A76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优化前</c:v>
                </c:pt>
                <c:pt idx="1">
                  <c:v>优化后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</c:v>
                </c:pt>
                <c:pt idx="1">
                  <c:v>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41-5046-B4A5-434F092A76B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20246879"/>
        <c:axId val="620248127"/>
      </c:lineChart>
      <c:catAx>
        <c:axId val="6202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48127"/>
        <c:crosses val="autoZero"/>
        <c:auto val="1"/>
        <c:lblAlgn val="ctr"/>
        <c:lblOffset val="100"/>
        <c:noMultiLvlLbl val="0"/>
      </c:catAx>
      <c:valAx>
        <c:axId val="620248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246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dirty="0"/>
              <a:t>SW</a:t>
            </a:r>
            <a:r>
              <a:rPr lang="zh-CN" altLang="en-US" baseline="0" dirty="0"/>
              <a:t> </a:t>
            </a:r>
            <a:r>
              <a:rPr lang="en-US" altLang="zh-CN" baseline="0" dirty="0"/>
              <a:t>Cache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10KB</c:v>
                </c:pt>
                <c:pt idx="1">
                  <c:v>20KB</c:v>
                </c:pt>
                <c:pt idx="2">
                  <c:v>30KB</c:v>
                </c:pt>
                <c:pt idx="3">
                  <c:v>40KB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40</c:v>
                </c:pt>
                <c:pt idx="2">
                  <c:v>50</c:v>
                </c:pt>
                <c:pt idx="3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72-834A-837D-B3ADEB747F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1585199"/>
        <c:axId val="351586879"/>
      </c:lineChart>
      <c:catAx>
        <c:axId val="35158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51586879"/>
        <c:crosses val="autoZero"/>
        <c:auto val="1"/>
        <c:lblAlgn val="ctr"/>
        <c:lblOffset val="100"/>
        <c:noMultiLvlLbl val="0"/>
      </c:catAx>
      <c:valAx>
        <c:axId val="351586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5158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 altLang="en-US" dirty="0"/>
              <a:t>优化数据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6275115919629059E-2"/>
                  <c:y val="-5.46991704574436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4FD-874B-BF49-C630928A4C9A}"/>
                </c:ext>
              </c:extLst>
            </c:dLbl>
            <c:dLbl>
              <c:idx val="1"/>
              <c:layout>
                <c:manualLayout>
                  <c:x val="0"/>
                  <c:y val="-5.46991704574436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4FD-874B-BF49-C630928A4C9A}"/>
                </c:ext>
              </c:extLst>
            </c:dLbl>
            <c:dLbl>
              <c:idx val="2"/>
              <c:layout>
                <c:manualLayout>
                  <c:x val="-1.5455950540957135E-3"/>
                  <c:y val="-3.77684748396634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4FD-874B-BF49-C630928A4C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Sheet1!$A$2:$A$4</c:f>
              <c:strCache>
                <c:ptCount val="3"/>
                <c:pt idx="0">
                  <c:v>优化前</c:v>
                </c:pt>
                <c:pt idx="1">
                  <c:v>缓存静态资源</c:v>
                </c:pt>
                <c:pt idx="2">
                  <c:v>缓存HTML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FD-874B-BF49-C630928A4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9380223"/>
        <c:axId val="386006639"/>
      </c:lineChart>
      <c:catAx>
        <c:axId val="349380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6006639"/>
        <c:crosses val="autoZero"/>
        <c:auto val="1"/>
        <c:lblAlgn val="ctr"/>
        <c:lblOffset val="100"/>
        <c:noMultiLvlLbl val="0"/>
      </c:catAx>
      <c:valAx>
        <c:axId val="386006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9380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3200" dirty="0"/>
              <a:t>命中率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plosion val="2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EF1-C24B-BF0F-96C89DB4A8E8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EF1-C24B-BF0F-96C89DB4A8E8}"/>
              </c:ext>
            </c:extLst>
          </c:dPt>
          <c:cat>
            <c:strRef>
              <c:f>Sheet1!$A$2:$A$3</c:f>
              <c:strCache>
                <c:ptCount val="2"/>
                <c:pt idx="0">
                  <c:v>命中缓存</c:v>
                </c:pt>
                <c:pt idx="1">
                  <c:v>没有命中缓存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F1-C24B-BF0F-96C89DB4A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2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dirty="0"/>
              <a:t>SW</a:t>
            </a:r>
            <a:r>
              <a:rPr lang="zh-CN" altLang="en-US" baseline="0" dirty="0"/>
              <a:t> </a:t>
            </a:r>
            <a:r>
              <a:rPr lang="en-US" altLang="zh-CN" baseline="0" dirty="0"/>
              <a:t>Cache</a:t>
            </a:r>
            <a:r>
              <a:rPr lang="zh-CN" altLang="en-US" dirty="0"/>
              <a:t>命中率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优化前</c:v>
                </c:pt>
                <c:pt idx="1">
                  <c:v>优化后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F0-F44A-8378-DA22A2F91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6114607"/>
        <c:axId val="795965103"/>
      </c:lineChart>
      <c:catAx>
        <c:axId val="79611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5965103"/>
        <c:crosses val="autoZero"/>
        <c:auto val="1"/>
        <c:lblAlgn val="ctr"/>
        <c:lblOffset val="100"/>
        <c:noMultiLvlLbl val="0"/>
      </c:catAx>
      <c:valAx>
        <c:axId val="79596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6114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 altLang="en" dirty="0"/>
              <a:t>优化</a:t>
            </a:r>
            <a:r>
              <a:rPr lang="zh-CN" altLang="en-US" dirty="0"/>
              <a:t>数据</a:t>
            </a:r>
            <a:endParaRPr lang="en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优化前</c:v>
                </c:pt>
                <c:pt idx="1">
                  <c:v>缓存静态资源</c:v>
                </c:pt>
                <c:pt idx="2">
                  <c:v>缓存HTML</c:v>
                </c:pt>
                <c:pt idx="3">
                  <c:v>提升命中率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1.4</c:v>
                </c:pt>
                <c:pt idx="1">
                  <c:v>1.2</c:v>
                </c:pt>
                <c:pt idx="2">
                  <c:v>1</c:v>
                </c:pt>
                <c:pt idx="3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8C-4A44-AFCC-2B882E0F1C62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优化前</c:v>
                </c:pt>
                <c:pt idx="1">
                  <c:v>缓存静态资源</c:v>
                </c:pt>
                <c:pt idx="2">
                  <c:v>缓存HTML</c:v>
                </c:pt>
                <c:pt idx="3">
                  <c:v>提升命中率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8C-4A44-AFCC-2B882E0F1C62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优化前</c:v>
                </c:pt>
                <c:pt idx="1">
                  <c:v>缓存静态资源</c:v>
                </c:pt>
                <c:pt idx="2">
                  <c:v>缓存HTML</c:v>
                </c:pt>
                <c:pt idx="3">
                  <c:v>提升命中率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8C-4A44-AFCC-2B882E0F1C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5947903"/>
        <c:axId val="577974799"/>
      </c:lineChart>
      <c:catAx>
        <c:axId val="655947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7974799"/>
        <c:crosses val="autoZero"/>
        <c:auto val="1"/>
        <c:lblAlgn val="ctr"/>
        <c:lblOffset val="100"/>
        <c:noMultiLvlLbl val="0"/>
      </c:catAx>
      <c:valAx>
        <c:axId val="577974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5947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10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PWA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的存储空间多大？</a:t>
            </a:r>
          </a:p>
          <a:p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1.  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单个缓存表最多</a:t>
            </a: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50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条记录 </a:t>
            </a:r>
          </a:p>
          <a:p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2.  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按域名划分大小，每个域名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Chrome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可用空间 </a:t>
            </a: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&lt;6%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Firebox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可用空间 </a:t>
            </a: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&lt;10%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Safari&lt;50MB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IE10&lt;250MB </a:t>
            </a:r>
          </a:p>
          <a:p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浏览器逐出政策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Chrome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在 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Chrome 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耗尽空间后采用 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LRU 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策略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Firebox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在整个磁盘已装满时采用 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LRU 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策略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Safari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无逐出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Edge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无逐出</a:t>
            </a:r>
          </a:p>
          <a:p>
            <a:endParaRPr lang="zh-CN" alt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缓存的策略是什么？用</a:t>
            </a:r>
            <a:r>
              <a:rPr lang="en" altLang="zh-CN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indexDB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兜底</a:t>
            </a:r>
          </a:p>
          <a:p>
            <a:endParaRPr lang="zh-CN" alt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47494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239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496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006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直出缓存渲染后更新数据是再请求一次</a:t>
            </a: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CGI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还是</a:t>
            </a:r>
            <a:r>
              <a:rPr lang="en" altLang="zh-CN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sw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更新缓存后</a:t>
            </a:r>
            <a:r>
              <a:rPr lang="en" altLang="zh-CN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postmessage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给前端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777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</a:t>
            </a:r>
            <a:r>
              <a:rPr kumimoji="1" lang="en-US" altLang="zh-CN" dirty="0"/>
              <a:t>SW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缓存了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内容，则下发</a:t>
            </a:r>
            <a:r>
              <a:rPr kumimoji="1" lang="en-US" altLang="zh-CN" dirty="0"/>
              <a:t>reload</a:t>
            </a:r>
            <a:r>
              <a:rPr kumimoji="1" lang="zh-CN" altLang="en-US" dirty="0"/>
              <a:t>页面的配置，同时清除</a:t>
            </a:r>
            <a:r>
              <a:rPr kumimoji="1" lang="en-US" altLang="zh-CN" dirty="0"/>
              <a:t>SW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912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这种策略适用于</a:t>
            </a:r>
            <a:r>
              <a:rPr lang="en-US" altLang="zh-CN" dirty="0"/>
              <a:t>:html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088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7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2702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400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207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785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SW</a:t>
            </a:r>
            <a:r>
              <a:rPr lang="zh-CN" alt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初始化成功率</a:t>
            </a: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95%+</a:t>
            </a:r>
            <a:endParaRPr lang="zh-CN" alt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849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59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2849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628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820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476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SW</a:t>
            </a:r>
            <a:r>
              <a:rPr kumimoji="1" lang="zh-CN" altLang="en-US" dirty="0"/>
              <a:t>放在尾部加载、安装，能否前置加载资源？</a:t>
            </a:r>
          </a:p>
        </p:txBody>
      </p:sp>
    </p:spTree>
    <p:extLst>
      <p:ext uri="{BB962C8B-B14F-4D97-AF65-F5344CB8AC3E}">
        <p14:creationId xmlns:p14="http://schemas.microsoft.com/office/powerpoint/2010/main" val="2279875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095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76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288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524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319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90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604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505841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542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527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414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力度更细的把控下发配置</a:t>
            </a:r>
          </a:p>
        </p:txBody>
      </p:sp>
    </p:spTree>
    <p:extLst>
      <p:ext uri="{BB962C8B-B14F-4D97-AF65-F5344CB8AC3E}">
        <p14:creationId xmlns:p14="http://schemas.microsoft.com/office/powerpoint/2010/main" val="2015399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4062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02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45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260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010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02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4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EYNOTE模版_封面 副本 5.jpg" descr="KEYNOTE模版_封面 副本 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标题文本"/>
          <p:cNvSpPr txBox="1">
            <a:spLocks noGrp="1"/>
          </p:cNvSpPr>
          <p:nvPr>
            <p:ph type="title"/>
          </p:nvPr>
        </p:nvSpPr>
        <p:spPr>
          <a:xfrm>
            <a:off x="2443360" y="2298700"/>
            <a:ext cx="19497280" cy="4551363"/>
          </a:xfrm>
          <a:prstGeom prst="rect">
            <a:avLst/>
          </a:prstGeom>
        </p:spPr>
        <p:txBody>
          <a:bodyPr anchor="t"/>
          <a:lstStyle>
            <a:lvl1pPr algn="l">
              <a:defRPr sz="10000" b="1">
                <a:solidFill>
                  <a:srgbClr val="E4F4F9"/>
                </a:solidFill>
                <a:latin typeface="MicrosoftYaHeiSemibold"/>
                <a:ea typeface="MicrosoftYaHeiSemibold"/>
                <a:cs typeface="MicrosoftYaHeiSemibold"/>
                <a:sym typeface="MicrosoftYaHeiS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15" name="在此键入姓名"/>
          <p:cNvSpPr txBox="1">
            <a:spLocks noGrp="1"/>
          </p:cNvSpPr>
          <p:nvPr>
            <p:ph type="body" sz="quarter" idx="13"/>
          </p:nvPr>
        </p:nvSpPr>
        <p:spPr>
          <a:xfrm>
            <a:off x="2444750" y="7581899"/>
            <a:ext cx="5372100" cy="12573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lnSpc>
                <a:spcPct val="100000"/>
              </a:lnSpc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16" name="在此键入tittle"/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3021447" cy="7493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t>在此键入tittle</a:t>
            </a:r>
          </a:p>
        </p:txBody>
      </p: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目录"/>
          <p:cNvSpPr txBox="1"/>
          <p:nvPr/>
        </p:nvSpPr>
        <p:spPr>
          <a:xfrm>
            <a:off x="2457450" y="3625850"/>
            <a:ext cx="2654301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  <a:latin typeface="MicrosoftYaHeiSemibold"/>
                <a:ea typeface="MicrosoftYaHeiSemibold"/>
                <a:cs typeface="MicrosoftYaHeiSemibold"/>
                <a:sym typeface="MicrosoftYaHeiSemibold"/>
              </a:defRPr>
            </a:lvl1pPr>
          </a:lstStyle>
          <a:p>
            <a:r>
              <a:t>目录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318275" y="3790950"/>
            <a:ext cx="14636255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000"/>
            </a:lvl1pPr>
            <a:lvl2pPr>
              <a:lnSpc>
                <a:spcPct val="100000"/>
              </a:lnSpc>
              <a:defRPr sz="5000"/>
            </a:lvl2pPr>
            <a:lvl3pPr>
              <a:lnSpc>
                <a:spcPct val="100000"/>
              </a:lnSpc>
              <a:defRPr sz="5000"/>
            </a:lvl3pPr>
            <a:lvl4pPr>
              <a:lnSpc>
                <a:spcPct val="100000"/>
              </a:lnSpc>
              <a:defRPr sz="5000"/>
            </a:lvl4pPr>
            <a:lvl5pPr>
              <a:lnSpc>
                <a:spcPct val="100000"/>
              </a:lnSpc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正文级别 1…"/>
          <p:cNvSpPr txBox="1">
            <a:spLocks noGrp="1"/>
          </p:cNvSpPr>
          <p:nvPr>
            <p:ph type="body" idx="1"/>
          </p:nvPr>
        </p:nvSpPr>
        <p:spPr>
          <a:xfrm>
            <a:off x="2441475" y="3206750"/>
            <a:ext cx="19501050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标题文本"/>
          <p:cNvSpPr txBox="1">
            <a:spLocks noGrp="1"/>
          </p:cNvSpPr>
          <p:nvPr>
            <p:ph type="title"/>
          </p:nvPr>
        </p:nvSpPr>
        <p:spPr>
          <a:xfrm>
            <a:off x="2463800" y="977900"/>
            <a:ext cx="19456400" cy="1309291"/>
          </a:xfrm>
          <a:prstGeom prst="rect">
            <a:avLst/>
          </a:prstGeom>
        </p:spPr>
        <p:txBody>
          <a:bodyPr anchor="t"/>
          <a:lstStyle>
            <a:lvl1pPr algn="l">
              <a:defRPr sz="6800" b="1">
                <a:solidFill>
                  <a:srgbClr val="18B2E8"/>
                </a:solidFill>
                <a:latin typeface="MicrosoftYaHeiSemibold"/>
                <a:ea typeface="MicrosoftYaHeiSemibold"/>
                <a:cs typeface="MicrosoftYaHeiSemibold"/>
                <a:sym typeface="MicrosoftYaHeiS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KEYNOTE模版_封底.jpg" descr="KEYNOTE模版_封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EYNOTE模版_封面 副本 3.jpg" descr="KEYNOTE模版_封面 副本 3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自我介绍"/>
          <p:cNvSpPr txBox="1"/>
          <p:nvPr/>
        </p:nvSpPr>
        <p:spPr>
          <a:xfrm>
            <a:off x="2432050" y="1638299"/>
            <a:ext cx="35687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>
                <a:solidFill>
                  <a:srgbClr val="18B2E8"/>
                </a:solidFill>
                <a:latin typeface="MicrosoftYaHeiSemibold"/>
                <a:ea typeface="MicrosoftYaHeiSemibold"/>
                <a:cs typeface="MicrosoftYaHeiSemibold"/>
                <a:sym typeface="MicrosoftYaHeiSemibold"/>
              </a:defRPr>
            </a:lvl1pPr>
          </a:lstStyle>
          <a:p>
            <a:r>
              <a:t>自我介绍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2463800" y="3827264"/>
            <a:ext cx="19507200" cy="7580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2286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4572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6858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9144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11430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13716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16002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18288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E4F4F9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"/>
          <p:cNvSpPr txBox="1">
            <a:spLocks noGrp="1"/>
          </p:cNvSpPr>
          <p:nvPr>
            <p:ph type="ctrTitle"/>
          </p:nvPr>
        </p:nvSpPr>
        <p:spPr>
          <a:xfrm>
            <a:off x="2443360" y="2706686"/>
            <a:ext cx="21940640" cy="4551363"/>
          </a:xfrm>
          <a:prstGeom prst="rect">
            <a:avLst/>
          </a:prstGeom>
        </p:spPr>
        <p:txBody>
          <a:bodyPr/>
          <a:lstStyle/>
          <a:p>
            <a:r>
              <a:rPr lang="en-US" altLang="zh-CN" b="0" dirty="0"/>
              <a:t>PWA</a:t>
            </a:r>
            <a:r>
              <a:rPr lang="zh-CN" altLang="en-US" b="0" dirty="0"/>
              <a:t>在企业级项目中最佳性能优化实践</a:t>
            </a:r>
            <a:endParaRPr dirty="0"/>
          </a:p>
        </p:txBody>
      </p:sp>
      <p:sp>
        <p:nvSpPr>
          <p:cNvPr id="63" name="在此键入姓名"/>
          <p:cNvSpPr txBox="1">
            <a:spLocks noGrp="1"/>
          </p:cNvSpPr>
          <p:nvPr>
            <p:ph type="body" idx="13"/>
          </p:nvPr>
        </p:nvSpPr>
        <p:spPr>
          <a:xfrm>
            <a:off x="2444750" y="7674779"/>
            <a:ext cx="2757165" cy="116442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梁伟盛</a:t>
            </a:r>
            <a:endParaRPr dirty="0"/>
          </a:p>
        </p:txBody>
      </p:sp>
      <p:sp>
        <p:nvSpPr>
          <p:cNvPr id="64" name="在此键入tittle"/>
          <p:cNvSpPr txBox="1">
            <a:spLocks noGrp="1"/>
          </p:cNvSpPr>
          <p:nvPr>
            <p:ph type="body" idx="14"/>
          </p:nvPr>
        </p:nvSpPr>
        <p:spPr>
          <a:xfrm>
            <a:off x="2447620" y="9163050"/>
            <a:ext cx="3513782" cy="68736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腾讯高级工程师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SW</a:t>
            </a:r>
            <a:r>
              <a:rPr lang="zh-CN" altLang="en-US" dirty="0"/>
              <a:t>已安装状态</a:t>
            </a:r>
            <a:endParaRPr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C140009-318A-0C49-BA47-D2C4793E44FC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56369CD-95A6-4D4C-9999-06EE82DD5F2A}"/>
              </a:ext>
            </a:extLst>
          </p:cNvPr>
          <p:cNvSpPr/>
          <p:nvPr/>
        </p:nvSpPr>
        <p:spPr>
          <a:xfrm>
            <a:off x="9486135" y="4292642"/>
            <a:ext cx="2993139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altLang="zh-CN" sz="3200" b="0" dirty="0">
                <a:latin typeface="+mn-lt"/>
                <a:ea typeface="+mn-ea"/>
                <a:cs typeface="+mn-cs"/>
              </a:rPr>
              <a:t>A</a:t>
            </a:r>
            <a:r>
              <a:rPr lang="en" altLang="zh-CN" sz="3200" b="0" dirty="0" err="1">
                <a:latin typeface="+mn-lt"/>
                <a:ea typeface="+mn-ea"/>
                <a:cs typeface="+mn-cs"/>
              </a:rPr>
              <a:t>ctivate</a:t>
            </a:r>
            <a:r>
              <a:rPr lang="zh-CN" altLang="en-US" sz="3200" b="0" dirty="0">
                <a:latin typeface="+mn-lt"/>
                <a:ea typeface="+mn-ea"/>
                <a:cs typeface="+mn-cs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</a:rPr>
              <a:t>SW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B476928-6F9E-524E-ACFF-A59B8535536B}"/>
              </a:ext>
            </a:extLst>
          </p:cNvPr>
          <p:cNvSpPr/>
          <p:nvPr/>
        </p:nvSpPr>
        <p:spPr>
          <a:xfrm>
            <a:off x="15452841" y="4241668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151BFFF-58E6-BF4C-A064-3862AB0F884B}"/>
              </a:ext>
            </a:extLst>
          </p:cNvPr>
          <p:cNvSpPr/>
          <p:nvPr/>
        </p:nvSpPr>
        <p:spPr>
          <a:xfrm>
            <a:off x="9486134" y="8923479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E41A6BB-6C62-BF46-80A1-EB814FE09100}"/>
              </a:ext>
            </a:extLst>
          </p:cNvPr>
          <p:cNvSpPr/>
          <p:nvPr/>
        </p:nvSpPr>
        <p:spPr>
          <a:xfrm>
            <a:off x="15452841" y="8923479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831130BD-BA81-D644-ACCF-DED00E39B09C}"/>
              </a:ext>
            </a:extLst>
          </p:cNvPr>
          <p:cNvSpPr/>
          <p:nvPr/>
        </p:nvSpPr>
        <p:spPr>
          <a:xfrm rot="5400000">
            <a:off x="15626939" y="7035835"/>
            <a:ext cx="2604115" cy="3788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CF817EE1-7ADC-4C4A-9F2F-534A8D84B6A7}"/>
              </a:ext>
            </a:extLst>
          </p:cNvPr>
          <p:cNvSpPr/>
          <p:nvPr/>
        </p:nvSpPr>
        <p:spPr>
          <a:xfrm>
            <a:off x="13120403" y="4725980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520C651B-2664-7C4D-A725-AC36289005D2}"/>
              </a:ext>
            </a:extLst>
          </p:cNvPr>
          <p:cNvSpPr/>
          <p:nvPr/>
        </p:nvSpPr>
        <p:spPr>
          <a:xfrm rot="10800000">
            <a:off x="13200229" y="93675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C852E731-93D7-E14E-B82A-A6D5A2CE0513}"/>
              </a:ext>
            </a:extLst>
          </p:cNvPr>
          <p:cNvSpPr/>
          <p:nvPr/>
        </p:nvSpPr>
        <p:spPr>
          <a:xfrm>
            <a:off x="6512568" y="4725981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508089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SW</a:t>
            </a:r>
            <a:r>
              <a:rPr lang="zh-CN" altLang="en-US" dirty="0"/>
              <a:t> </a:t>
            </a:r>
            <a:r>
              <a:rPr lang="en-US" altLang="zh-CN" dirty="0"/>
              <a:t>Cache(</a:t>
            </a:r>
            <a:r>
              <a:rPr lang="zh-CN" altLang="en" dirty="0"/>
              <a:t>其他</a:t>
            </a:r>
            <a:r>
              <a:rPr lang="en-US" altLang="zh-CN" dirty="0"/>
              <a:t>)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BB134-F37C-E44E-8DB1-19E355820913}"/>
              </a:ext>
            </a:extLst>
          </p:cNvPr>
          <p:cNvSpPr txBox="1"/>
          <p:nvPr/>
        </p:nvSpPr>
        <p:spPr>
          <a:xfrm>
            <a:off x="2256389" y="2525147"/>
            <a:ext cx="559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缓存策略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E5B6B2-9B5E-044A-9E16-773809618E7B}"/>
              </a:ext>
            </a:extLst>
          </p:cNvPr>
          <p:cNvSpPr/>
          <p:nvPr/>
        </p:nvSpPr>
        <p:spPr>
          <a:xfrm>
            <a:off x="2807576" y="3300999"/>
            <a:ext cx="15055122" cy="5410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/>
              <a:t>Cache-first</a:t>
            </a:r>
            <a:r>
              <a:rPr lang="zh-CN" altLang="en-US" b="0" dirty="0"/>
              <a:t>：有缓存的时候返回缓存，没有缓存才会去请求并且把请求结果缓存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/>
              <a:t>Stale-while-revalidate</a:t>
            </a:r>
            <a:r>
              <a:rPr lang="zh-CN" altLang="en-US" b="0" dirty="0"/>
              <a:t>：如果有可用的缓存版本，则使用该版本，但下次会获取更新。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/>
              <a:t>Network-first</a:t>
            </a:r>
            <a:r>
              <a:rPr lang="zh-CN" altLang="en-US" b="0" dirty="0"/>
              <a:t>：现网超时后返回缓存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/>
              <a:t>Cache-only</a:t>
            </a:r>
            <a:r>
              <a:rPr lang="zh-CN" altLang="en-US" b="0" dirty="0"/>
              <a:t>：只读取缓存，没有就失败了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/>
              <a:t>Network-only</a:t>
            </a:r>
            <a:r>
              <a:rPr lang="zh-CN" altLang="en-US" b="0" dirty="0"/>
              <a:t>：只请求线上，不读写缓存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en-US" altLang="zh-CN" sz="280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en-US" altLang="zh-CN" sz="280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234792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SW</a:t>
            </a:r>
            <a:r>
              <a:rPr lang="zh-CN" altLang="en-US" dirty="0"/>
              <a:t> </a:t>
            </a:r>
            <a:r>
              <a:rPr lang="en-US" altLang="zh-CN" dirty="0"/>
              <a:t>Cache(Cache-first)</a:t>
            </a:r>
            <a:endParaRPr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C140009-318A-0C49-BA47-D2C4793E44FC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B476928-6F9E-524E-ACFF-A59B8535536B}"/>
              </a:ext>
            </a:extLst>
          </p:cNvPr>
          <p:cNvSpPr/>
          <p:nvPr/>
        </p:nvSpPr>
        <p:spPr>
          <a:xfrm>
            <a:off x="8507194" y="4302280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E41A6BB-6C62-BF46-80A1-EB814FE09100}"/>
              </a:ext>
            </a:extLst>
          </p:cNvPr>
          <p:cNvSpPr/>
          <p:nvPr/>
        </p:nvSpPr>
        <p:spPr>
          <a:xfrm>
            <a:off x="14905166" y="4302280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CF817EE1-7ADC-4C4A-9F2F-534A8D84B6A7}"/>
              </a:ext>
            </a:extLst>
          </p:cNvPr>
          <p:cNvSpPr/>
          <p:nvPr/>
        </p:nvSpPr>
        <p:spPr>
          <a:xfrm>
            <a:off x="12503117" y="4699688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4AC6A-3A73-8746-8AFB-2265E5CA359C}"/>
              </a:ext>
            </a:extLst>
          </p:cNvPr>
          <p:cNvSpPr txBox="1"/>
          <p:nvPr/>
        </p:nvSpPr>
        <p:spPr>
          <a:xfrm>
            <a:off x="2171328" y="2628004"/>
            <a:ext cx="1405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3600" b="0" dirty="0"/>
              <a:t> 有缓存的时候返回缓存</a:t>
            </a:r>
            <a:endParaRPr kumimoji="1" lang="zh-CN" altLang="en-US" sz="3600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06D9CA96-9FCF-AF40-802A-369243CC45BD}"/>
              </a:ext>
            </a:extLst>
          </p:cNvPr>
          <p:cNvSpPr/>
          <p:nvPr/>
        </p:nvSpPr>
        <p:spPr>
          <a:xfrm>
            <a:off x="20899432" y="42818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Return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3522F51B-74B0-294C-80F1-4ECF92C01A3B}"/>
              </a:ext>
            </a:extLst>
          </p:cNvPr>
          <p:cNvSpPr/>
          <p:nvPr/>
        </p:nvSpPr>
        <p:spPr>
          <a:xfrm>
            <a:off x="18611973" y="47259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6D7C9914-90A3-DE41-ADC1-A34BBB9D67F7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7718715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SW</a:t>
            </a:r>
            <a:r>
              <a:rPr lang="zh-CN" altLang="en-US" dirty="0"/>
              <a:t> </a:t>
            </a:r>
            <a:r>
              <a:rPr lang="en-US" altLang="zh-CN" dirty="0"/>
              <a:t>Cache(Cache-first)</a:t>
            </a:r>
            <a:endParaRPr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151BFFF-58E6-BF4C-A064-3862AB0F884B}"/>
              </a:ext>
            </a:extLst>
          </p:cNvPr>
          <p:cNvSpPr/>
          <p:nvPr/>
        </p:nvSpPr>
        <p:spPr>
          <a:xfrm>
            <a:off x="14918135" y="8803046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831130BD-BA81-D644-ACCF-DED00E39B09C}"/>
              </a:ext>
            </a:extLst>
          </p:cNvPr>
          <p:cNvSpPr/>
          <p:nvPr/>
        </p:nvSpPr>
        <p:spPr>
          <a:xfrm rot="5400000">
            <a:off x="15112648" y="6947578"/>
            <a:ext cx="2604115" cy="3788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4AC6A-3A73-8746-8AFB-2265E5CA359C}"/>
              </a:ext>
            </a:extLst>
          </p:cNvPr>
          <p:cNvSpPr txBox="1"/>
          <p:nvPr/>
        </p:nvSpPr>
        <p:spPr>
          <a:xfrm>
            <a:off x="2171328" y="2628004"/>
            <a:ext cx="1405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3600" b="0" dirty="0"/>
              <a:t> 有缓存的时候返回缓存</a:t>
            </a:r>
            <a:endParaRPr kumimoji="1" lang="zh-CN" altLang="en-US" sz="36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A978A4E-A689-5147-9146-A99F0247BB9E}"/>
              </a:ext>
            </a:extLst>
          </p:cNvPr>
          <p:cNvSpPr/>
          <p:nvPr/>
        </p:nvSpPr>
        <p:spPr>
          <a:xfrm>
            <a:off x="8507194" y="8803046"/>
            <a:ext cx="2993139" cy="1277332"/>
          </a:xfrm>
          <a:prstGeom prst="round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77CD96E4-74C6-3749-9349-BBBE2D508524}"/>
              </a:ext>
            </a:extLst>
          </p:cNvPr>
          <p:cNvSpPr/>
          <p:nvPr/>
        </p:nvSpPr>
        <p:spPr>
          <a:xfrm rot="10800000">
            <a:off x="12433392" y="9247145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F1EF1B72-FC2A-1E45-8827-0DC5991D67D7}"/>
              </a:ext>
            </a:extLst>
          </p:cNvPr>
          <p:cNvSpPr/>
          <p:nvPr/>
        </p:nvSpPr>
        <p:spPr>
          <a:xfrm rot="18891071">
            <a:off x="17914877" y="7559052"/>
            <a:ext cx="5033959" cy="409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D2C7B1-55A4-354D-8FD6-CF00089D55C0}"/>
              </a:ext>
            </a:extLst>
          </p:cNvPr>
          <p:cNvSpPr txBox="1"/>
          <p:nvPr/>
        </p:nvSpPr>
        <p:spPr>
          <a:xfrm>
            <a:off x="7315228" y="2638204"/>
            <a:ext cx="1405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1"/>
              </a:buClr>
            </a:pPr>
            <a:r>
              <a:rPr lang="zh-CN" altLang="en-US" sz="3600" b="0" dirty="0"/>
              <a:t>，</a:t>
            </a:r>
            <a:r>
              <a:rPr lang="zh-CN" altLang="en-US" sz="3600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没有缓存才会去请求并且把请求结果缓存</a:t>
            </a:r>
            <a:endParaRPr kumimoji="1" lang="zh-CN" altLang="en-US" sz="3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7872B4B-C18C-5542-B565-DCE17B73BF23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6F7CD02-E444-134E-8859-622DE3949869}"/>
              </a:ext>
            </a:extLst>
          </p:cNvPr>
          <p:cNvSpPr/>
          <p:nvPr/>
        </p:nvSpPr>
        <p:spPr>
          <a:xfrm>
            <a:off x="8507194" y="4302280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1120282-26E9-4644-82B8-D6AD59DD8291}"/>
              </a:ext>
            </a:extLst>
          </p:cNvPr>
          <p:cNvSpPr/>
          <p:nvPr/>
        </p:nvSpPr>
        <p:spPr>
          <a:xfrm>
            <a:off x="14905166" y="4302280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20C5D557-306F-0241-BCB9-4135BF9C2505}"/>
              </a:ext>
            </a:extLst>
          </p:cNvPr>
          <p:cNvSpPr/>
          <p:nvPr/>
        </p:nvSpPr>
        <p:spPr>
          <a:xfrm>
            <a:off x="12503117" y="4699688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3B24CB4-C313-C844-984F-7574A6755CDB}"/>
              </a:ext>
            </a:extLst>
          </p:cNvPr>
          <p:cNvSpPr/>
          <p:nvPr/>
        </p:nvSpPr>
        <p:spPr>
          <a:xfrm>
            <a:off x="20899432" y="42818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Return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2942759B-CF12-9349-B139-2F5E4DAB218D}"/>
              </a:ext>
            </a:extLst>
          </p:cNvPr>
          <p:cNvSpPr/>
          <p:nvPr/>
        </p:nvSpPr>
        <p:spPr>
          <a:xfrm>
            <a:off x="18611973" y="47259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99F2CF84-4C36-634F-8E6A-AB83F6E462F8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" name="图形 5" descr="关闭">
            <a:extLst>
              <a:ext uri="{FF2B5EF4-FFF2-40B4-BE49-F238E27FC236}">
                <a16:creationId xmlns:a16="http://schemas.microsoft.com/office/drawing/2014/main" id="{A665947C-486D-9F4C-B3A1-15C456F99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41668" y="44837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179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SW</a:t>
            </a:r>
            <a:r>
              <a:rPr lang="zh-CN" altLang="en-US" dirty="0"/>
              <a:t> </a:t>
            </a:r>
            <a:r>
              <a:rPr lang="en-US" altLang="zh-CN" dirty="0"/>
              <a:t>Cache(Stale-while-revalidate)</a:t>
            </a:r>
            <a:endParaRPr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4AC6A-3A73-8746-8AFB-2265E5CA359C}"/>
              </a:ext>
            </a:extLst>
          </p:cNvPr>
          <p:cNvSpPr txBox="1"/>
          <p:nvPr/>
        </p:nvSpPr>
        <p:spPr>
          <a:xfrm>
            <a:off x="2171328" y="2628004"/>
            <a:ext cx="1494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3600" b="0" dirty="0"/>
              <a:t>先走缓存，走完缓存以后它会发出请求，请求的结果会用来更新缓存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5FDC2B4-9977-2545-AC05-3C2A06497B18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903F7FA-6D85-2D43-BCBC-3FF0C88254A0}"/>
              </a:ext>
            </a:extLst>
          </p:cNvPr>
          <p:cNvSpPr/>
          <p:nvPr/>
        </p:nvSpPr>
        <p:spPr>
          <a:xfrm>
            <a:off x="8507194" y="4302280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35B88DE-9249-DF47-9411-7580EE1DD10D}"/>
              </a:ext>
            </a:extLst>
          </p:cNvPr>
          <p:cNvSpPr/>
          <p:nvPr/>
        </p:nvSpPr>
        <p:spPr>
          <a:xfrm>
            <a:off x="14905166" y="4302280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B1C7F2A6-31FF-BA45-89A1-A3BE92664722}"/>
              </a:ext>
            </a:extLst>
          </p:cNvPr>
          <p:cNvSpPr/>
          <p:nvPr/>
        </p:nvSpPr>
        <p:spPr>
          <a:xfrm>
            <a:off x="12503117" y="4699688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4B1F02-CB81-734C-948B-5BD9F3EF7B65}"/>
              </a:ext>
            </a:extLst>
          </p:cNvPr>
          <p:cNvSpPr/>
          <p:nvPr/>
        </p:nvSpPr>
        <p:spPr>
          <a:xfrm>
            <a:off x="20899432" y="42818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Return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A81C65CE-ADD8-F442-8CC4-047707563526}"/>
              </a:ext>
            </a:extLst>
          </p:cNvPr>
          <p:cNvSpPr/>
          <p:nvPr/>
        </p:nvSpPr>
        <p:spPr>
          <a:xfrm>
            <a:off x="18611973" y="47259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179C1E6F-C80F-A949-A5B2-A99C6FE0A8D3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D53B463-6F3D-B741-82D8-A4A3C8D87D7F}"/>
              </a:ext>
            </a:extLst>
          </p:cNvPr>
          <p:cNvSpPr/>
          <p:nvPr/>
        </p:nvSpPr>
        <p:spPr>
          <a:xfrm>
            <a:off x="14918135" y="8803046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C2BD2200-D6C4-5547-99C1-FCBCB1D62BC8}"/>
              </a:ext>
            </a:extLst>
          </p:cNvPr>
          <p:cNvSpPr/>
          <p:nvPr/>
        </p:nvSpPr>
        <p:spPr>
          <a:xfrm rot="5400000">
            <a:off x="15112648" y="6947578"/>
            <a:ext cx="2604115" cy="3788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AA99981-1C71-EF4F-AAB5-C834CEFFBDD9}"/>
              </a:ext>
            </a:extLst>
          </p:cNvPr>
          <p:cNvSpPr/>
          <p:nvPr/>
        </p:nvSpPr>
        <p:spPr>
          <a:xfrm>
            <a:off x="8507194" y="8803046"/>
            <a:ext cx="2993139" cy="1277332"/>
          </a:xfrm>
          <a:prstGeom prst="round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C363C792-5D0F-A246-B4A8-88DCDE61B05F}"/>
              </a:ext>
            </a:extLst>
          </p:cNvPr>
          <p:cNvSpPr/>
          <p:nvPr/>
        </p:nvSpPr>
        <p:spPr>
          <a:xfrm rot="10800000">
            <a:off x="12433392" y="9247145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0" name="图形 29" descr="关闭">
            <a:extLst>
              <a:ext uri="{FF2B5EF4-FFF2-40B4-BE49-F238E27FC236}">
                <a16:creationId xmlns:a16="http://schemas.microsoft.com/office/drawing/2014/main" id="{CAFB1D35-4ABE-AA48-B0C4-1B0BECE50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41668" y="4483745"/>
            <a:ext cx="914400" cy="914400"/>
          </a:xfrm>
          <a:prstGeom prst="rect">
            <a:avLst/>
          </a:prstGeom>
        </p:spPr>
      </p:pic>
      <p:sp>
        <p:nvSpPr>
          <p:cNvPr id="31" name="右箭头 30">
            <a:extLst>
              <a:ext uri="{FF2B5EF4-FFF2-40B4-BE49-F238E27FC236}">
                <a16:creationId xmlns:a16="http://schemas.microsoft.com/office/drawing/2014/main" id="{DE9D2212-E71B-2D44-ABB9-73180A7A0530}"/>
              </a:ext>
            </a:extLst>
          </p:cNvPr>
          <p:cNvSpPr/>
          <p:nvPr/>
        </p:nvSpPr>
        <p:spPr>
          <a:xfrm rot="18891071">
            <a:off x="17914877" y="7559052"/>
            <a:ext cx="5033959" cy="409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557518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业务接入情况（</a:t>
            </a:r>
            <a:r>
              <a:rPr lang="en-US" altLang="zh-CN" dirty="0"/>
              <a:t>Mobile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BB134-F37C-E44E-8DB1-19E355820913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3600" b="0" dirty="0"/>
              <a:t> 基于离线包方案，缓存静态资源</a:t>
            </a: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B1E5763-9393-A645-97FC-806752F4BD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912022"/>
              </p:ext>
            </p:extLst>
          </p:nvPr>
        </p:nvGraphicFramePr>
        <p:xfrm>
          <a:off x="2672522" y="3409434"/>
          <a:ext cx="17856200" cy="8388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1388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业务接入情况（</a:t>
            </a:r>
            <a:r>
              <a:rPr lang="en-US" altLang="zh-CN" dirty="0"/>
              <a:t>PC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BB134-F37C-E44E-8DB1-19E355820913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基于离线包方案，缓存静态资源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0D9E52-75D2-6B44-B9EB-07C449AA2067}"/>
              </a:ext>
            </a:extLst>
          </p:cNvPr>
          <p:cNvSpPr/>
          <p:nvPr/>
        </p:nvSpPr>
        <p:spPr>
          <a:xfrm>
            <a:off x="2807576" y="3300999"/>
            <a:ext cx="11584284" cy="3333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kumimoji="1" lang="zh-CN" altLang="en-US" sz="2800" dirty="0"/>
              <a:t> </a:t>
            </a:r>
            <a:r>
              <a:rPr lang="zh-CN" altLang="en-US" b="0" dirty="0"/>
              <a:t>接入后：</a:t>
            </a:r>
            <a:r>
              <a:rPr lang="en-US" altLang="zh-CN" b="0" dirty="0"/>
              <a:t>+50ms</a:t>
            </a:r>
            <a:r>
              <a:rPr lang="zh-CN" altLang="en-US" b="0" dirty="0"/>
              <a:t>？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优先返回</a:t>
            </a:r>
            <a:r>
              <a:rPr lang="en-US" altLang="zh-CN" b="0" dirty="0"/>
              <a:t>SW</a:t>
            </a:r>
            <a:r>
              <a:rPr lang="zh-CN" altLang="en-US" b="0" dirty="0"/>
              <a:t> </a:t>
            </a:r>
            <a:r>
              <a:rPr lang="en-US" altLang="zh-CN" b="0" dirty="0"/>
              <a:t>Cache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en-US" altLang="zh-CN" sz="280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en-US" altLang="zh-CN" sz="280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4BBED7-7E89-FC48-9217-1ED8B293CD8E}"/>
              </a:ext>
            </a:extLst>
          </p:cNvPr>
          <p:cNvSpPr txBox="1"/>
          <p:nvPr/>
        </p:nvSpPr>
        <p:spPr>
          <a:xfrm>
            <a:off x="2256389" y="6611764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</a:t>
            </a:r>
            <a:r>
              <a:rPr kumimoji="1" lang="en-US" altLang="zh-CN" sz="3600" dirty="0"/>
              <a:t>SW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Cache</a:t>
            </a:r>
            <a:r>
              <a:rPr kumimoji="1" lang="zh-CN" altLang="en-US" sz="3600" dirty="0"/>
              <a:t>获取过程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7A5B05-A6CD-B046-82C2-7820F7C182DB}"/>
              </a:ext>
            </a:extLst>
          </p:cNvPr>
          <p:cNvSpPr/>
          <p:nvPr/>
        </p:nvSpPr>
        <p:spPr>
          <a:xfrm>
            <a:off x="2807576" y="7387616"/>
            <a:ext cx="11584284" cy="3379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" altLang="zh-CN" b="0" dirty="0" err="1"/>
              <a:t>CacheStorage.open</a:t>
            </a:r>
            <a:r>
              <a:rPr lang="en" altLang="zh-CN" b="0" dirty="0"/>
              <a:t>()</a:t>
            </a:r>
            <a:r>
              <a:rPr lang="en-US" altLang="zh-CN" b="0" dirty="0"/>
              <a:t>;</a:t>
            </a:r>
            <a:r>
              <a:rPr lang="zh-CN" altLang="en-US" b="0" dirty="0"/>
              <a:t>  获取</a:t>
            </a:r>
            <a:r>
              <a:rPr lang="en-US" altLang="zh-CN" b="0" dirty="0"/>
              <a:t>Cache</a:t>
            </a:r>
            <a:r>
              <a:rPr lang="zh-CN" altLang="en-US" b="0" dirty="0"/>
              <a:t>对象实例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" altLang="zh-CN" b="0" dirty="0" err="1"/>
              <a:t>CacheStorage.match</a:t>
            </a:r>
            <a:r>
              <a:rPr lang="en" altLang="zh-CN" b="0" dirty="0"/>
              <a:t>()</a:t>
            </a:r>
            <a:r>
              <a:rPr lang="en-US" altLang="zh-CN" b="0" dirty="0"/>
              <a:t>;</a:t>
            </a:r>
            <a:r>
              <a:rPr lang="zh-CN" altLang="en-US" b="0" dirty="0"/>
              <a:t> 获取缓存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/>
              <a:t>return</a:t>
            </a:r>
            <a:r>
              <a:rPr lang="zh-CN" altLang="en-US" b="0" dirty="0"/>
              <a:t> </a:t>
            </a:r>
            <a:r>
              <a:rPr lang="en-US" altLang="zh-CN" b="0" dirty="0"/>
              <a:t>cache;</a:t>
            </a:r>
            <a:r>
              <a:rPr lang="zh-CN" altLang="en-US" b="0" dirty="0"/>
              <a:t> 返回缓存（走磁盘</a:t>
            </a:r>
            <a:r>
              <a:rPr lang="en-US" altLang="zh-CN" b="0" dirty="0"/>
              <a:t>IO</a:t>
            </a:r>
            <a:r>
              <a:rPr lang="zh-CN" altLang="en-US" b="0" dirty="0"/>
              <a:t>）</a:t>
            </a:r>
            <a:r>
              <a:rPr lang="en" altLang="zh-CN" b="0" dirty="0"/>
              <a:t> </a:t>
            </a:r>
            <a:endParaRPr kumimoji="1" lang="en-US" altLang="zh-CN" sz="280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en-US" altLang="zh-CN" sz="280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2800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48146D42-57CD-BD4F-A1FE-71081DCA1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931459"/>
              </p:ext>
            </p:extLst>
          </p:nvPr>
        </p:nvGraphicFramePr>
        <p:xfrm>
          <a:off x="11240053" y="6615802"/>
          <a:ext cx="11361530" cy="5836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圆角矩形 9">
            <a:extLst>
              <a:ext uri="{FF2B5EF4-FFF2-40B4-BE49-F238E27FC236}">
                <a16:creationId xmlns:a16="http://schemas.microsoft.com/office/drawing/2014/main" id="{44D00587-2A37-1949-9D37-C6E41E9D3B86}"/>
              </a:ext>
            </a:extLst>
          </p:cNvPr>
          <p:cNvSpPr/>
          <p:nvPr/>
        </p:nvSpPr>
        <p:spPr>
          <a:xfrm>
            <a:off x="21196897" y="3436065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48C4CF9-A873-874E-B023-F5DC25DA7092}"/>
              </a:ext>
            </a:extLst>
          </p:cNvPr>
          <p:cNvSpPr/>
          <p:nvPr/>
        </p:nvSpPr>
        <p:spPr>
          <a:xfrm>
            <a:off x="6966568" y="3409434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R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equest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912929A-3DF3-2E45-90C1-92F86049322E}"/>
              </a:ext>
            </a:extLst>
          </p:cNvPr>
          <p:cNvSpPr/>
          <p:nvPr/>
        </p:nvSpPr>
        <p:spPr>
          <a:xfrm>
            <a:off x="11688274" y="3426190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CCF762D-0BBF-B942-BEC6-F31F85B67348}"/>
              </a:ext>
            </a:extLst>
          </p:cNvPr>
          <p:cNvSpPr/>
          <p:nvPr/>
        </p:nvSpPr>
        <p:spPr>
          <a:xfrm>
            <a:off x="16409980" y="3436065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99433D82-8D37-A947-9FCC-2AB8F54494EE}"/>
              </a:ext>
            </a:extLst>
          </p:cNvPr>
          <p:cNvSpPr/>
          <p:nvPr/>
        </p:nvSpPr>
        <p:spPr>
          <a:xfrm>
            <a:off x="10435127" y="3833475"/>
            <a:ext cx="842938" cy="43582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2C827EAE-E9CE-EE43-AF64-E16CC85DF392}"/>
              </a:ext>
            </a:extLst>
          </p:cNvPr>
          <p:cNvSpPr/>
          <p:nvPr/>
        </p:nvSpPr>
        <p:spPr>
          <a:xfrm>
            <a:off x="15091622" y="3846944"/>
            <a:ext cx="842938" cy="43582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199E3DBE-4041-D54F-AF70-EBCAAC52B534}"/>
              </a:ext>
            </a:extLst>
          </p:cNvPr>
          <p:cNvSpPr/>
          <p:nvPr/>
        </p:nvSpPr>
        <p:spPr>
          <a:xfrm>
            <a:off x="19878539" y="3856819"/>
            <a:ext cx="842938" cy="43582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05460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SW</a:t>
            </a:r>
            <a:r>
              <a:rPr lang="zh-CN" altLang="en-US" dirty="0"/>
              <a:t> </a:t>
            </a:r>
            <a:r>
              <a:rPr lang="en-US" altLang="zh-CN" dirty="0"/>
              <a:t>Cache(Cache-race)</a:t>
            </a:r>
            <a:endParaRPr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4AC6A-3A73-8746-8AFB-2265E5CA359C}"/>
              </a:ext>
            </a:extLst>
          </p:cNvPr>
          <p:cNvSpPr txBox="1"/>
          <p:nvPr/>
        </p:nvSpPr>
        <p:spPr>
          <a:xfrm>
            <a:off x="2171328" y="2628004"/>
            <a:ext cx="1494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3600" b="0" dirty="0"/>
              <a:t> 在</a:t>
            </a:r>
            <a:r>
              <a:rPr lang="en-US" altLang="zh-CN" sz="3600" b="0" dirty="0"/>
              <a:t>SW</a:t>
            </a:r>
            <a:r>
              <a:rPr lang="zh-CN" altLang="en-US" sz="3600" b="0" dirty="0"/>
              <a:t>中同时发起</a:t>
            </a:r>
            <a:r>
              <a:rPr lang="en-US" altLang="zh-CN" sz="3600" b="0" dirty="0"/>
              <a:t>online</a:t>
            </a:r>
            <a:r>
              <a:rPr lang="zh-CN" altLang="en-US" sz="3600" b="0" dirty="0"/>
              <a:t>与</a:t>
            </a:r>
            <a:r>
              <a:rPr lang="en-US" altLang="zh-CN" sz="3600" b="0" dirty="0"/>
              <a:t>SW</a:t>
            </a:r>
            <a:r>
              <a:rPr lang="zh-CN" altLang="en-US" sz="3600" b="0" dirty="0"/>
              <a:t> </a:t>
            </a:r>
            <a:r>
              <a:rPr lang="en-US" altLang="zh-CN" sz="3600" b="0" dirty="0"/>
              <a:t>Cache</a:t>
            </a:r>
            <a:r>
              <a:rPr lang="zh-CN" altLang="en-US" sz="3600" b="0" dirty="0"/>
              <a:t>请求，哪个快返回哪个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5FDC2B4-9977-2545-AC05-3C2A06497B18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903F7FA-6D85-2D43-BCBC-3FF0C88254A0}"/>
              </a:ext>
            </a:extLst>
          </p:cNvPr>
          <p:cNvSpPr/>
          <p:nvPr/>
        </p:nvSpPr>
        <p:spPr>
          <a:xfrm>
            <a:off x="8507194" y="4302280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B1C7F2A6-31FF-BA45-89A1-A3BE92664722}"/>
              </a:ext>
            </a:extLst>
          </p:cNvPr>
          <p:cNvSpPr/>
          <p:nvPr/>
        </p:nvSpPr>
        <p:spPr>
          <a:xfrm rot="1696740">
            <a:off x="12132545" y="5576184"/>
            <a:ext cx="2792111" cy="43845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4B1F02-CB81-734C-948B-5BD9F3EF7B65}"/>
              </a:ext>
            </a:extLst>
          </p:cNvPr>
          <p:cNvSpPr/>
          <p:nvPr/>
        </p:nvSpPr>
        <p:spPr>
          <a:xfrm>
            <a:off x="20871723" y="685800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Return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179C1E6F-C80F-A949-A5B2-A99C6FE0A8D3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D53B463-6F3D-B741-82D8-A4A3C8D87D7F}"/>
              </a:ext>
            </a:extLst>
          </p:cNvPr>
          <p:cNvSpPr/>
          <p:nvPr/>
        </p:nvSpPr>
        <p:spPr>
          <a:xfrm>
            <a:off x="8507194" y="8803046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1BD499F-DD87-C247-B85C-783D0285D6F9}"/>
              </a:ext>
            </a:extLst>
          </p:cNvPr>
          <p:cNvSpPr/>
          <p:nvPr/>
        </p:nvSpPr>
        <p:spPr>
          <a:xfrm>
            <a:off x="15222624" y="6858000"/>
            <a:ext cx="2993139" cy="1277332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2D7304A7-CA9F-6E47-A861-DF08764E3FA1}"/>
              </a:ext>
            </a:extLst>
          </p:cNvPr>
          <p:cNvSpPr/>
          <p:nvPr/>
        </p:nvSpPr>
        <p:spPr>
          <a:xfrm>
            <a:off x="18756847" y="730209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A48861B6-3FD4-954B-AEBE-1BCB0CACAC7D}"/>
              </a:ext>
            </a:extLst>
          </p:cNvPr>
          <p:cNvSpPr/>
          <p:nvPr/>
        </p:nvSpPr>
        <p:spPr>
          <a:xfrm rot="19890799">
            <a:off x="12149775" y="8583819"/>
            <a:ext cx="2792111" cy="43845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88631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SW</a:t>
            </a:r>
            <a:r>
              <a:rPr lang="zh-CN" altLang="en-US" dirty="0"/>
              <a:t> </a:t>
            </a:r>
            <a:r>
              <a:rPr lang="en-US" altLang="zh-CN" dirty="0"/>
              <a:t>Cache(Cache-race)</a:t>
            </a:r>
            <a:endParaRPr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4AC6A-3A73-8746-8AFB-2265E5CA359C}"/>
              </a:ext>
            </a:extLst>
          </p:cNvPr>
          <p:cNvSpPr txBox="1"/>
          <p:nvPr/>
        </p:nvSpPr>
        <p:spPr>
          <a:xfrm>
            <a:off x="2171328" y="2628004"/>
            <a:ext cx="1494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3600" b="0" dirty="0"/>
              <a:t> 在</a:t>
            </a:r>
            <a:r>
              <a:rPr lang="en-US" altLang="zh-CN" sz="3600" b="0" dirty="0"/>
              <a:t>SW</a:t>
            </a:r>
            <a:r>
              <a:rPr lang="zh-CN" altLang="en-US" sz="3600" b="0" dirty="0"/>
              <a:t>中同时发起</a:t>
            </a:r>
            <a:r>
              <a:rPr lang="en-US" altLang="zh-CN" sz="3600" b="0" dirty="0"/>
              <a:t>online</a:t>
            </a:r>
            <a:r>
              <a:rPr lang="zh-CN" altLang="en-US" sz="3600" b="0" dirty="0"/>
              <a:t>与</a:t>
            </a:r>
            <a:r>
              <a:rPr lang="en-US" altLang="zh-CN" sz="3600" b="0" dirty="0"/>
              <a:t>SW</a:t>
            </a:r>
            <a:r>
              <a:rPr lang="zh-CN" altLang="en-US" sz="3600" b="0" dirty="0"/>
              <a:t> </a:t>
            </a:r>
            <a:r>
              <a:rPr lang="en-US" altLang="zh-CN" sz="3600" b="0" dirty="0"/>
              <a:t>Cache</a:t>
            </a:r>
            <a:r>
              <a:rPr lang="zh-CN" altLang="en-US" sz="3600" b="0" dirty="0"/>
              <a:t>请求，哪个快返回哪个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5FDC2B4-9977-2545-AC05-3C2A06497B18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903F7FA-6D85-2D43-BCBC-3FF0C88254A0}"/>
              </a:ext>
            </a:extLst>
          </p:cNvPr>
          <p:cNvSpPr/>
          <p:nvPr/>
        </p:nvSpPr>
        <p:spPr>
          <a:xfrm>
            <a:off x="8507194" y="4302280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B1C7F2A6-31FF-BA45-89A1-A3BE92664722}"/>
              </a:ext>
            </a:extLst>
          </p:cNvPr>
          <p:cNvSpPr/>
          <p:nvPr/>
        </p:nvSpPr>
        <p:spPr>
          <a:xfrm rot="1696740">
            <a:off x="12132545" y="5576184"/>
            <a:ext cx="2792111" cy="43845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4B1F02-CB81-734C-948B-5BD9F3EF7B65}"/>
              </a:ext>
            </a:extLst>
          </p:cNvPr>
          <p:cNvSpPr/>
          <p:nvPr/>
        </p:nvSpPr>
        <p:spPr>
          <a:xfrm>
            <a:off x="20871723" y="685800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Return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179C1E6F-C80F-A949-A5B2-A99C6FE0A8D3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D53B463-6F3D-B741-82D8-A4A3C8D87D7F}"/>
              </a:ext>
            </a:extLst>
          </p:cNvPr>
          <p:cNvSpPr/>
          <p:nvPr/>
        </p:nvSpPr>
        <p:spPr>
          <a:xfrm>
            <a:off x="8507194" y="8803046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1BD499F-DD87-C247-B85C-783D0285D6F9}"/>
              </a:ext>
            </a:extLst>
          </p:cNvPr>
          <p:cNvSpPr/>
          <p:nvPr/>
        </p:nvSpPr>
        <p:spPr>
          <a:xfrm>
            <a:off x="15222624" y="6858000"/>
            <a:ext cx="2993139" cy="1277332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2D7304A7-CA9F-6E47-A861-DF08764E3FA1}"/>
              </a:ext>
            </a:extLst>
          </p:cNvPr>
          <p:cNvSpPr/>
          <p:nvPr/>
        </p:nvSpPr>
        <p:spPr>
          <a:xfrm>
            <a:off x="18756847" y="730209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A48861B6-3FD4-954B-AEBE-1BCB0CACAC7D}"/>
              </a:ext>
            </a:extLst>
          </p:cNvPr>
          <p:cNvSpPr/>
          <p:nvPr/>
        </p:nvSpPr>
        <p:spPr>
          <a:xfrm rot="19890799">
            <a:off x="12149775" y="8583819"/>
            <a:ext cx="2792111" cy="43845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9ED8F0-ED77-DD4A-8CC2-389ACEEABCEA}"/>
              </a:ext>
            </a:extLst>
          </p:cNvPr>
          <p:cNvSpPr txBox="1"/>
          <p:nvPr/>
        </p:nvSpPr>
        <p:spPr>
          <a:xfrm>
            <a:off x="5891103" y="10946886"/>
            <a:ext cx="1121846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实际情况耗时没有变化</a:t>
            </a:r>
          </a:p>
        </p:txBody>
      </p:sp>
    </p:spTree>
    <p:extLst>
      <p:ext uri="{BB962C8B-B14F-4D97-AF65-F5344CB8AC3E}">
        <p14:creationId xmlns:p14="http://schemas.microsoft.com/office/powerpoint/2010/main" val="19295915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静态缓存策略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BB134-F37C-E44E-8DB1-19E355820913}"/>
              </a:ext>
            </a:extLst>
          </p:cNvPr>
          <p:cNvSpPr txBox="1"/>
          <p:nvPr/>
        </p:nvSpPr>
        <p:spPr>
          <a:xfrm>
            <a:off x="2256389" y="2525147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4400" dirty="0"/>
              <a:t> 移动端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0D9E52-75D2-6B44-B9EB-07C449AA2067}"/>
              </a:ext>
            </a:extLst>
          </p:cNvPr>
          <p:cNvSpPr/>
          <p:nvPr/>
        </p:nvSpPr>
        <p:spPr>
          <a:xfrm>
            <a:off x="2807576" y="3300999"/>
            <a:ext cx="11584284" cy="3032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/>
              <a:t>APP</a:t>
            </a:r>
            <a:r>
              <a:rPr lang="zh-CN" altLang="en-US" b="0" dirty="0"/>
              <a:t>对</a:t>
            </a:r>
            <a:r>
              <a:rPr lang="en-US" altLang="zh-CN" b="0" dirty="0"/>
              <a:t>Browser</a:t>
            </a:r>
            <a:r>
              <a:rPr lang="zh-CN" altLang="en-US" b="0" dirty="0"/>
              <a:t> </a:t>
            </a:r>
            <a:r>
              <a:rPr lang="en-US" altLang="zh-CN" b="0" dirty="0"/>
              <a:t>Cache</a:t>
            </a:r>
            <a:r>
              <a:rPr lang="zh-CN" altLang="en-US" b="0" dirty="0"/>
              <a:t>处理方式不一致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建议静态资源上</a:t>
            </a:r>
            <a:r>
              <a:rPr lang="en-US" altLang="zh-CN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SW</a:t>
            </a: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Cache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en-US" altLang="zh-CN" sz="360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4BBED7-7E89-FC48-9217-1ED8B293CD8E}"/>
              </a:ext>
            </a:extLst>
          </p:cNvPr>
          <p:cNvSpPr txBox="1"/>
          <p:nvPr/>
        </p:nvSpPr>
        <p:spPr>
          <a:xfrm>
            <a:off x="2256389" y="6611764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4400" dirty="0"/>
              <a:t> </a:t>
            </a:r>
            <a:r>
              <a:rPr kumimoji="1" lang="en-US" altLang="zh-CN" sz="4400" dirty="0"/>
              <a:t>PC</a:t>
            </a:r>
            <a:r>
              <a:rPr kumimoji="1" lang="zh-CN" altLang="en-US" sz="4400" dirty="0"/>
              <a:t>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7A5B05-A6CD-B046-82C2-7820F7C182DB}"/>
              </a:ext>
            </a:extLst>
          </p:cNvPr>
          <p:cNvSpPr/>
          <p:nvPr/>
        </p:nvSpPr>
        <p:spPr>
          <a:xfrm>
            <a:off x="2807576" y="7387616"/>
            <a:ext cx="11584284" cy="3863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/>
              <a:t>Disk</a:t>
            </a:r>
            <a:r>
              <a:rPr lang="zh-CN" altLang="en-US" b="0" dirty="0"/>
              <a:t> </a:t>
            </a:r>
            <a:r>
              <a:rPr lang="en-US" altLang="zh-CN" b="0" dirty="0"/>
              <a:t>Cache</a:t>
            </a:r>
            <a:r>
              <a:rPr lang="en" altLang="zh-CN" b="0" dirty="0"/>
              <a:t> </a:t>
            </a:r>
            <a:r>
              <a:rPr lang="en-US" altLang="zh-CN" b="0" dirty="0"/>
              <a:t>1-5ms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/>
              <a:t>M</a:t>
            </a:r>
            <a:r>
              <a:rPr lang="en" altLang="zh-CN" b="0" dirty="0" err="1"/>
              <a:t>emory</a:t>
            </a:r>
            <a:r>
              <a:rPr lang="zh-CN" altLang="en-US" b="0" dirty="0"/>
              <a:t> </a:t>
            </a:r>
            <a:r>
              <a:rPr lang="en-US" altLang="zh-CN" b="0" dirty="0"/>
              <a:t>Cache</a:t>
            </a:r>
            <a:r>
              <a:rPr lang="zh-CN" altLang="en-US" b="0" dirty="0"/>
              <a:t> </a:t>
            </a:r>
            <a:r>
              <a:rPr lang="en-US" altLang="zh-CN" b="0" dirty="0"/>
              <a:t>0-1ms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非离线刚需，不建议上</a:t>
            </a:r>
            <a:endParaRPr lang="en-US" altLang="zh-CN" b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en-US" altLang="zh-CN" sz="360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494765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文"/>
          <p:cNvSpPr txBox="1">
            <a:spLocks noGrp="1"/>
          </p:cNvSpPr>
          <p:nvPr>
            <p:ph type="body" idx="1"/>
          </p:nvPr>
        </p:nvSpPr>
        <p:spPr>
          <a:xfrm>
            <a:off x="2602345" y="3352800"/>
            <a:ext cx="12554528" cy="80549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梁伟盛（</a:t>
            </a:r>
            <a:r>
              <a: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大圣</a:t>
            </a:r>
            <a:r>
              <a:rPr lang="zh-CN" altLang="en-US" dirty="0"/>
              <a:t>）</a:t>
            </a:r>
            <a:r>
              <a:rPr lang="en-US" altLang="zh-CN" dirty="0"/>
              <a:t>---</a:t>
            </a:r>
            <a:r>
              <a:rPr lang="zh-CN" altLang="en-US" dirty="0"/>
              <a:t> 腾讯高级前端工程师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2015</a:t>
            </a:r>
            <a:r>
              <a:rPr lang="zh-CN" altLang="en-US" dirty="0"/>
              <a:t>年加入腾讯，现任</a:t>
            </a:r>
            <a:r>
              <a:rPr lang="en-US" altLang="zh-CN" dirty="0"/>
              <a:t>NOW</a:t>
            </a:r>
            <a:r>
              <a:rPr lang="zh-CN" altLang="en-US" dirty="0"/>
              <a:t>直播</a:t>
            </a:r>
            <a:r>
              <a:rPr lang="en-US" altLang="zh-CN" dirty="0"/>
              <a:t>/</a:t>
            </a:r>
            <a:r>
              <a:rPr lang="zh-CN" altLang="en-US" dirty="0"/>
              <a:t>腾讯直播</a:t>
            </a:r>
            <a:r>
              <a:rPr lang="en-US" altLang="zh-CN" dirty="0"/>
              <a:t>Web</a:t>
            </a:r>
            <a:r>
              <a:rPr lang="zh-CN" altLang="en-US" dirty="0"/>
              <a:t>技术负责人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IVWEB</a:t>
            </a:r>
            <a:r>
              <a:rPr lang="zh-CN" altLang="en-US" dirty="0"/>
              <a:t>团队负责人之一，团队致力于新技术的布道以及行业交流分享。</a:t>
            </a:r>
            <a:endParaRPr dirty="0"/>
          </a:p>
        </p:txBody>
      </p:sp>
      <p:pic>
        <p:nvPicPr>
          <p:cNvPr id="4" name="图片 3" descr="图片包含 文字, 纵横字谜&#10;&#10;描述已自动生成">
            <a:extLst>
              <a:ext uri="{FF2B5EF4-FFF2-40B4-BE49-F238E27FC236}">
                <a16:creationId xmlns:a16="http://schemas.microsoft.com/office/drawing/2014/main" id="{A9745893-E4C2-1B41-A2A3-3F56A01EB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50" y="3352800"/>
            <a:ext cx="8343900" cy="8382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53E50F5F-DD24-CB48-9B73-E5C9B61EB7EF}"/>
              </a:ext>
            </a:extLst>
          </p:cNvPr>
          <p:cNvSpPr/>
          <p:nvPr/>
        </p:nvSpPr>
        <p:spPr>
          <a:xfrm>
            <a:off x="9309697" y="2077645"/>
            <a:ext cx="7620558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业务现状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D98142A-BBCC-1041-97C9-E649B91E9E90}"/>
              </a:ext>
            </a:extLst>
          </p:cNvPr>
          <p:cNvSpPr/>
          <p:nvPr/>
        </p:nvSpPr>
        <p:spPr>
          <a:xfrm>
            <a:off x="9281985" y="3860957"/>
            <a:ext cx="7620560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+mn-lt"/>
                <a:ea typeface="+mn-ea"/>
                <a:cs typeface="+mn-cs"/>
                <a:sym typeface="Helvetica Neue Medium"/>
              </a:rPr>
              <a:t>PWA</a:t>
            </a:r>
            <a:r>
              <a:rPr lang="zh-CN" altLang="en-US" sz="3200" dirty="0">
                <a:latin typeface="+mn-lt"/>
                <a:ea typeface="+mn-ea"/>
                <a:cs typeface="+mn-cs"/>
                <a:sym typeface="Helvetica Neue Medium"/>
              </a:rPr>
              <a:t>缓存策略</a:t>
            </a:r>
            <a:endParaRPr kumimoji="0" lang="zh-CN" altLang="en-US" sz="3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2E11E10-382A-4D46-843E-EF253060EAB7}"/>
              </a:ext>
            </a:extLst>
          </p:cNvPr>
          <p:cNvSpPr/>
          <p:nvPr/>
        </p:nvSpPr>
        <p:spPr>
          <a:xfrm>
            <a:off x="9309694" y="5595233"/>
            <a:ext cx="7620558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400" u="sng" dirty="0">
                <a:latin typeface="+mn-lt"/>
                <a:ea typeface="+mn-ea"/>
                <a:cs typeface="+mn-cs"/>
                <a:sym typeface="Helvetica Neue Medium"/>
              </a:rPr>
              <a:t>SSR+PWA</a:t>
            </a:r>
            <a:r>
              <a:rPr lang="zh-CN" altLang="en-US" sz="5400" u="sng" dirty="0">
                <a:latin typeface="+mn-lt"/>
                <a:ea typeface="+mn-ea"/>
                <a:cs typeface="+mn-cs"/>
                <a:sym typeface="Helvetica Neue Medium"/>
              </a:rPr>
              <a:t>方案</a:t>
            </a:r>
            <a:endParaRPr kumimoji="0" lang="zh-CN" altLang="en-US" sz="5400" i="0" u="sng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DF0DADC-1C71-9448-A6E7-AD74E490093A}"/>
              </a:ext>
            </a:extLst>
          </p:cNvPr>
          <p:cNvSpPr/>
          <p:nvPr/>
        </p:nvSpPr>
        <p:spPr>
          <a:xfrm>
            <a:off x="9309694" y="7436813"/>
            <a:ext cx="7620562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非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SSR+PWA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方案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DFD9EF4-8BD0-D349-AAF1-703383BB3FF2}"/>
              </a:ext>
            </a:extLst>
          </p:cNvPr>
          <p:cNvSpPr/>
          <p:nvPr/>
        </p:nvSpPr>
        <p:spPr>
          <a:xfrm>
            <a:off x="9309695" y="9226307"/>
            <a:ext cx="7620558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更多场景</a:t>
            </a:r>
          </a:p>
        </p:txBody>
      </p:sp>
    </p:spTree>
    <p:extLst>
      <p:ext uri="{BB962C8B-B14F-4D97-AF65-F5344CB8AC3E}">
        <p14:creationId xmlns:p14="http://schemas.microsoft.com/office/powerpoint/2010/main" val="23672036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缓存（</a:t>
            </a:r>
            <a:r>
              <a:rPr lang="en-US" altLang="zh-CN" dirty="0"/>
              <a:t>SSR-Browser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4AC6A-3A73-8746-8AFB-2265E5CA359C}"/>
              </a:ext>
            </a:extLst>
          </p:cNvPr>
          <p:cNvSpPr txBox="1"/>
          <p:nvPr/>
        </p:nvSpPr>
        <p:spPr>
          <a:xfrm>
            <a:off x="2171328" y="2628004"/>
            <a:ext cx="1494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3600" b="0" dirty="0"/>
              <a:t> </a:t>
            </a:r>
            <a:r>
              <a:rPr lang="en-US" altLang="zh-CN" sz="3600" b="0" dirty="0"/>
              <a:t>Browser</a:t>
            </a:r>
            <a:r>
              <a:rPr lang="zh-CN" altLang="en-US" sz="3600" b="0" dirty="0"/>
              <a:t> </a:t>
            </a:r>
            <a:r>
              <a:rPr lang="en-US" altLang="zh-CN" sz="3600" b="0" dirty="0"/>
              <a:t>Cache</a:t>
            </a:r>
            <a:r>
              <a:rPr lang="zh-CN" altLang="en-US" sz="3600" b="0" dirty="0">
                <a:solidFill>
                  <a:schemeClr val="tx1"/>
                </a:solidFill>
              </a:rPr>
              <a:t>，</a:t>
            </a:r>
            <a:r>
              <a:rPr lang="zh-CN" altLang="en-US" sz="3600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有缓存情况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5FDC2B4-9977-2545-AC05-3C2A06497B18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35B88DE-9249-DF47-9411-7580EE1DD10D}"/>
              </a:ext>
            </a:extLst>
          </p:cNvPr>
          <p:cNvSpPr/>
          <p:nvPr/>
        </p:nvSpPr>
        <p:spPr>
          <a:xfrm>
            <a:off x="8507193" y="4332170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B1C7F2A6-31FF-BA45-89A1-A3BE92664722}"/>
              </a:ext>
            </a:extLst>
          </p:cNvPr>
          <p:cNvSpPr/>
          <p:nvPr/>
        </p:nvSpPr>
        <p:spPr>
          <a:xfrm>
            <a:off x="12503117" y="4699688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4B1F02-CB81-734C-948B-5BD9F3EF7B65}"/>
              </a:ext>
            </a:extLst>
          </p:cNvPr>
          <p:cNvSpPr/>
          <p:nvPr/>
        </p:nvSpPr>
        <p:spPr>
          <a:xfrm>
            <a:off x="15079693" y="4230885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Return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179C1E6F-C80F-A949-A5B2-A99C6FE0A8D3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960608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缓存（</a:t>
            </a:r>
            <a:r>
              <a:rPr lang="en-US" altLang="zh-CN" dirty="0"/>
              <a:t>SSR-Browser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4AC6A-3A73-8746-8AFB-2265E5CA359C}"/>
              </a:ext>
            </a:extLst>
          </p:cNvPr>
          <p:cNvSpPr txBox="1"/>
          <p:nvPr/>
        </p:nvSpPr>
        <p:spPr>
          <a:xfrm>
            <a:off x="2171328" y="2628004"/>
            <a:ext cx="1494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3600" b="0" dirty="0"/>
              <a:t> </a:t>
            </a:r>
            <a:r>
              <a:rPr lang="en-US" altLang="zh-CN" sz="3600" b="0" dirty="0"/>
              <a:t>Browser</a:t>
            </a:r>
            <a:r>
              <a:rPr lang="zh-CN" altLang="en-US" sz="3600" b="0" dirty="0"/>
              <a:t> </a:t>
            </a:r>
            <a:r>
              <a:rPr lang="en-US" altLang="zh-CN" sz="3600" b="0" dirty="0"/>
              <a:t>Cache</a:t>
            </a:r>
            <a:r>
              <a:rPr lang="zh-CN" altLang="en-US" sz="3600" b="0" dirty="0"/>
              <a:t>，</a:t>
            </a:r>
            <a:r>
              <a:rPr lang="zh-CN" altLang="en-US" sz="3600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无缓存情况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5FDC2B4-9977-2545-AC05-3C2A06497B18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35B88DE-9249-DF47-9411-7580EE1DD10D}"/>
              </a:ext>
            </a:extLst>
          </p:cNvPr>
          <p:cNvSpPr/>
          <p:nvPr/>
        </p:nvSpPr>
        <p:spPr>
          <a:xfrm>
            <a:off x="8507193" y="4332170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B1C7F2A6-31FF-BA45-89A1-A3BE92664722}"/>
              </a:ext>
            </a:extLst>
          </p:cNvPr>
          <p:cNvSpPr/>
          <p:nvPr/>
        </p:nvSpPr>
        <p:spPr>
          <a:xfrm>
            <a:off x="12503117" y="4699688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4B1F02-CB81-734C-948B-5BD9F3EF7B65}"/>
              </a:ext>
            </a:extLst>
          </p:cNvPr>
          <p:cNvSpPr/>
          <p:nvPr/>
        </p:nvSpPr>
        <p:spPr>
          <a:xfrm>
            <a:off x="15079693" y="4230885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Ret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urn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179C1E6F-C80F-A949-A5B2-A99C6FE0A8D3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D53B463-6F3D-B741-82D8-A4A3C8D87D7F}"/>
              </a:ext>
            </a:extLst>
          </p:cNvPr>
          <p:cNvSpPr/>
          <p:nvPr/>
        </p:nvSpPr>
        <p:spPr>
          <a:xfrm>
            <a:off x="8507192" y="9053552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DE9D2212-E71B-2D44-ABB9-73180A7A0530}"/>
              </a:ext>
            </a:extLst>
          </p:cNvPr>
          <p:cNvSpPr/>
          <p:nvPr/>
        </p:nvSpPr>
        <p:spPr>
          <a:xfrm rot="18891071">
            <a:off x="11906281" y="7559053"/>
            <a:ext cx="5033959" cy="409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A7239B76-CC38-344D-9F1A-F236B330BBB6}"/>
              </a:ext>
            </a:extLst>
          </p:cNvPr>
          <p:cNvSpPr/>
          <p:nvPr/>
        </p:nvSpPr>
        <p:spPr>
          <a:xfrm rot="5400000">
            <a:off x="8701703" y="7142104"/>
            <a:ext cx="2604115" cy="3788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3" name="图形 22" descr="关闭">
            <a:extLst>
              <a:ext uri="{FF2B5EF4-FFF2-40B4-BE49-F238E27FC236}">
                <a16:creationId xmlns:a16="http://schemas.microsoft.com/office/drawing/2014/main" id="{B9C86FC7-B388-C44C-9D32-F327D2A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32812" y="44370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50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缓存（</a:t>
            </a:r>
            <a:r>
              <a:rPr lang="en-US" altLang="zh-CN" dirty="0"/>
              <a:t>SSR-Browser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4AC6A-3A73-8746-8AFB-2265E5CA359C}"/>
              </a:ext>
            </a:extLst>
          </p:cNvPr>
          <p:cNvSpPr txBox="1"/>
          <p:nvPr/>
        </p:nvSpPr>
        <p:spPr>
          <a:xfrm>
            <a:off x="2171328" y="2628004"/>
            <a:ext cx="1494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3600" b="0" dirty="0"/>
              <a:t> </a:t>
            </a:r>
            <a:r>
              <a:rPr lang="en-US" altLang="zh-CN" sz="3600" b="0" dirty="0"/>
              <a:t>Browser</a:t>
            </a:r>
            <a:r>
              <a:rPr lang="zh-CN" altLang="en-US" sz="3600" b="0" dirty="0"/>
              <a:t> </a:t>
            </a:r>
            <a:r>
              <a:rPr lang="en-US" altLang="zh-CN" sz="3600" b="0" dirty="0"/>
              <a:t>Cache</a:t>
            </a:r>
            <a:r>
              <a:rPr lang="zh-CN" altLang="en-US" sz="3600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（</a:t>
            </a:r>
            <a:r>
              <a:rPr lang="en-US" altLang="zh-CN" sz="3600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BUG</a:t>
            </a:r>
            <a:r>
              <a:rPr lang="zh-CN" altLang="en-US" sz="3600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）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5FDC2B4-9977-2545-AC05-3C2A06497B18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35B88DE-9249-DF47-9411-7580EE1DD10D}"/>
              </a:ext>
            </a:extLst>
          </p:cNvPr>
          <p:cNvSpPr/>
          <p:nvPr/>
        </p:nvSpPr>
        <p:spPr>
          <a:xfrm>
            <a:off x="8507193" y="4332170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B1C7F2A6-31FF-BA45-89A1-A3BE92664722}"/>
              </a:ext>
            </a:extLst>
          </p:cNvPr>
          <p:cNvSpPr/>
          <p:nvPr/>
        </p:nvSpPr>
        <p:spPr>
          <a:xfrm>
            <a:off x="12503117" y="4699688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4B1F02-CB81-734C-948B-5BD9F3EF7B65}"/>
              </a:ext>
            </a:extLst>
          </p:cNvPr>
          <p:cNvSpPr/>
          <p:nvPr/>
        </p:nvSpPr>
        <p:spPr>
          <a:xfrm>
            <a:off x="15079693" y="4230885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 err="1">
                <a:latin typeface="+mn-lt"/>
                <a:ea typeface="+mn-ea"/>
                <a:cs typeface="+mn-cs"/>
                <a:sym typeface="Helvetica Neue Medium"/>
              </a:rPr>
              <a:t>Eeturn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179C1E6F-C80F-A949-A5B2-A99C6FE0A8D3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图形 13" descr="甲壳虫">
            <a:extLst>
              <a:ext uri="{FF2B5EF4-FFF2-40B4-BE49-F238E27FC236}">
                <a16:creationId xmlns:a16="http://schemas.microsoft.com/office/drawing/2014/main" id="{3C7D968D-5C3D-1945-BCC5-C1B3AE3CC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0633" y="3790179"/>
            <a:ext cx="2316525" cy="2316525"/>
          </a:xfrm>
          <a:prstGeom prst="rect">
            <a:avLst/>
          </a:prstGeom>
        </p:spPr>
      </p:pic>
      <p:pic>
        <p:nvPicPr>
          <p:cNvPr id="15" name="图形 14" descr="甲壳虫">
            <a:extLst>
              <a:ext uri="{FF2B5EF4-FFF2-40B4-BE49-F238E27FC236}">
                <a16:creationId xmlns:a16="http://schemas.microsoft.com/office/drawing/2014/main" id="{33020437-2D8B-4B4D-8DDE-BBED004F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17999" y="3782682"/>
            <a:ext cx="2316525" cy="2316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83AE11-9020-FA4E-A26D-F051BD5D1CA1}"/>
              </a:ext>
            </a:extLst>
          </p:cNvPr>
          <p:cNvSpPr txBox="1"/>
          <p:nvPr/>
        </p:nvSpPr>
        <p:spPr>
          <a:xfrm>
            <a:off x="5891102" y="8627180"/>
            <a:ext cx="1121846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无法及时更新修复</a:t>
            </a:r>
            <a:r>
              <a:rPr kumimoji="0" lang="en-US" altLang="zh-CN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BUG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27672827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缓存（</a:t>
            </a:r>
            <a:r>
              <a:rPr lang="en-US" altLang="zh-CN" dirty="0"/>
              <a:t>SSR-SW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4AC6A-3A73-8746-8AFB-2265E5CA359C}"/>
              </a:ext>
            </a:extLst>
          </p:cNvPr>
          <p:cNvSpPr txBox="1"/>
          <p:nvPr/>
        </p:nvSpPr>
        <p:spPr>
          <a:xfrm>
            <a:off x="2171328" y="2628004"/>
            <a:ext cx="1494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3600" b="0" dirty="0"/>
              <a:t> </a:t>
            </a:r>
            <a:r>
              <a:rPr lang="en-US" altLang="zh-CN" sz="3600" b="0" dirty="0"/>
              <a:t>SW</a:t>
            </a:r>
            <a:r>
              <a:rPr lang="zh-CN" altLang="en-US" sz="3600" b="0" dirty="0"/>
              <a:t> </a:t>
            </a:r>
            <a:r>
              <a:rPr lang="en-US" altLang="zh-CN" sz="3600" b="0" dirty="0"/>
              <a:t>Cache</a:t>
            </a:r>
            <a:endParaRPr lang="zh-CN" altLang="en-US" sz="3600" b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5FDC2B4-9977-2545-AC05-3C2A06497B18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B1C7F2A6-31FF-BA45-89A1-A3BE92664722}"/>
              </a:ext>
            </a:extLst>
          </p:cNvPr>
          <p:cNvSpPr/>
          <p:nvPr/>
        </p:nvSpPr>
        <p:spPr>
          <a:xfrm>
            <a:off x="12503117" y="4699688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4B1F02-CB81-734C-948B-5BD9F3EF7B65}"/>
              </a:ext>
            </a:extLst>
          </p:cNvPr>
          <p:cNvSpPr/>
          <p:nvPr/>
        </p:nvSpPr>
        <p:spPr>
          <a:xfrm>
            <a:off x="15079693" y="4230885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Return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179C1E6F-C80F-A949-A5B2-A99C6FE0A8D3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D53B463-6F3D-B741-82D8-A4A3C8D87D7F}"/>
              </a:ext>
            </a:extLst>
          </p:cNvPr>
          <p:cNvSpPr/>
          <p:nvPr/>
        </p:nvSpPr>
        <p:spPr>
          <a:xfrm>
            <a:off x="8507192" y="9053552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DE9D2212-E71B-2D44-ABB9-73180A7A0530}"/>
              </a:ext>
            </a:extLst>
          </p:cNvPr>
          <p:cNvSpPr/>
          <p:nvPr/>
        </p:nvSpPr>
        <p:spPr>
          <a:xfrm rot="18891071">
            <a:off x="11906281" y="7559053"/>
            <a:ext cx="5033959" cy="409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A7239B76-CC38-344D-9F1A-F236B330BBB6}"/>
              </a:ext>
            </a:extLst>
          </p:cNvPr>
          <p:cNvSpPr/>
          <p:nvPr/>
        </p:nvSpPr>
        <p:spPr>
          <a:xfrm rot="5400000">
            <a:off x="8342815" y="7150114"/>
            <a:ext cx="2604115" cy="3788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3" name="图形 22" descr="关闭">
            <a:extLst>
              <a:ext uri="{FF2B5EF4-FFF2-40B4-BE49-F238E27FC236}">
                <a16:creationId xmlns:a16="http://schemas.microsoft.com/office/drawing/2014/main" id="{B9C86FC7-B388-C44C-9D32-F327D2A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32812" y="4437054"/>
            <a:ext cx="914400" cy="914400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B4CA7693-C389-B24D-8051-62A05B1BCB0C}"/>
              </a:ext>
            </a:extLst>
          </p:cNvPr>
          <p:cNvSpPr/>
          <p:nvPr/>
        </p:nvSpPr>
        <p:spPr>
          <a:xfrm>
            <a:off x="8507190" y="4230885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9A1895C2-E629-0540-A30E-5FD26E7EFF34}"/>
              </a:ext>
            </a:extLst>
          </p:cNvPr>
          <p:cNvSpPr/>
          <p:nvPr/>
        </p:nvSpPr>
        <p:spPr>
          <a:xfrm rot="16200000">
            <a:off x="9345601" y="7150114"/>
            <a:ext cx="2604115" cy="3788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869270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缓存（</a:t>
            </a:r>
            <a:r>
              <a:rPr lang="en-US" altLang="zh-CN" dirty="0"/>
              <a:t>SSR-SW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4AC6A-3A73-8746-8AFB-2265E5CA359C}"/>
              </a:ext>
            </a:extLst>
          </p:cNvPr>
          <p:cNvSpPr txBox="1"/>
          <p:nvPr/>
        </p:nvSpPr>
        <p:spPr>
          <a:xfrm>
            <a:off x="2171328" y="2628004"/>
            <a:ext cx="1494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3600" b="0" dirty="0"/>
              <a:t> </a:t>
            </a:r>
            <a:r>
              <a:rPr lang="en-US" altLang="zh-CN" sz="3600" b="0" dirty="0"/>
              <a:t>SW</a:t>
            </a:r>
            <a:r>
              <a:rPr lang="zh-CN" altLang="en-US" sz="3600" b="0" dirty="0"/>
              <a:t> </a:t>
            </a:r>
            <a:r>
              <a:rPr lang="en-US" altLang="zh-CN" sz="3600" b="0" dirty="0"/>
              <a:t>Cache</a:t>
            </a:r>
            <a:r>
              <a:rPr lang="zh-CN" altLang="en-US" sz="3600" b="0" dirty="0"/>
              <a:t>（</a:t>
            </a:r>
            <a:r>
              <a:rPr lang="en-US" altLang="zh-CN" sz="3600" b="0" dirty="0"/>
              <a:t>BUG</a:t>
            </a:r>
            <a:r>
              <a:rPr lang="zh-CN" altLang="en-US" sz="3600" b="0" dirty="0"/>
              <a:t>）</a:t>
            </a:r>
            <a:endParaRPr lang="zh-CN" altLang="en-US" sz="3600" b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5FDC2B4-9977-2545-AC05-3C2A06497B18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B1C7F2A6-31FF-BA45-89A1-A3BE92664722}"/>
              </a:ext>
            </a:extLst>
          </p:cNvPr>
          <p:cNvSpPr/>
          <p:nvPr/>
        </p:nvSpPr>
        <p:spPr>
          <a:xfrm>
            <a:off x="12503117" y="4699688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179C1E6F-C80F-A949-A5B2-A99C6FE0A8D3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4CA7693-C389-B24D-8051-62A05B1BCB0C}"/>
              </a:ext>
            </a:extLst>
          </p:cNvPr>
          <p:cNvSpPr/>
          <p:nvPr/>
        </p:nvSpPr>
        <p:spPr>
          <a:xfrm>
            <a:off x="8507190" y="4230885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图形 13" descr="甲壳虫">
            <a:extLst>
              <a:ext uri="{FF2B5EF4-FFF2-40B4-BE49-F238E27FC236}">
                <a16:creationId xmlns:a16="http://schemas.microsoft.com/office/drawing/2014/main" id="{C4193302-A5C2-1F43-9FED-199EA122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0633" y="3790179"/>
            <a:ext cx="2316525" cy="2316525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65F241F2-FD81-174A-BFC8-B72DCABB7FC2}"/>
              </a:ext>
            </a:extLst>
          </p:cNvPr>
          <p:cNvSpPr/>
          <p:nvPr/>
        </p:nvSpPr>
        <p:spPr>
          <a:xfrm>
            <a:off x="15079696" y="4230885"/>
            <a:ext cx="2993139" cy="1277332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Reload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C7FF9860-9D25-A548-963D-586A6D517111}"/>
              </a:ext>
            </a:extLst>
          </p:cNvPr>
          <p:cNvSpPr/>
          <p:nvPr/>
        </p:nvSpPr>
        <p:spPr>
          <a:xfrm rot="5400000">
            <a:off x="15274206" y="7040857"/>
            <a:ext cx="2604115" cy="3788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5972CCB5-C35C-C846-8788-D4EB03F620CD}"/>
              </a:ext>
            </a:extLst>
          </p:cNvPr>
          <p:cNvSpPr/>
          <p:nvPr/>
        </p:nvSpPr>
        <p:spPr>
          <a:xfrm>
            <a:off x="15079696" y="9149248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7" name="图形 26" descr="剪刀">
            <a:extLst>
              <a:ext uri="{FF2B5EF4-FFF2-40B4-BE49-F238E27FC236}">
                <a16:creationId xmlns:a16="http://schemas.microsoft.com/office/drawing/2014/main" id="{7230049A-BBD7-9448-A391-AA1775148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99377" y="8811028"/>
            <a:ext cx="1953772" cy="19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3229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缓存（</a:t>
            </a:r>
            <a:r>
              <a:rPr lang="en-US" altLang="zh-CN" dirty="0"/>
              <a:t>SW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优化数据）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D46E95-6829-AA4C-9097-5B7BEE0BD4B6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缓存</a:t>
            </a:r>
            <a:r>
              <a:rPr kumimoji="1" lang="en-US" altLang="zh-CN" sz="3600" dirty="0"/>
              <a:t>HTML</a:t>
            </a:r>
            <a:r>
              <a:rPr kumimoji="1" lang="zh-CN" altLang="en-US" sz="3600" dirty="0"/>
              <a:t>方案</a:t>
            </a: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43BF6F25-446B-3D49-80CB-5F2287004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3209688"/>
              </p:ext>
            </p:extLst>
          </p:nvPr>
        </p:nvGraphicFramePr>
        <p:xfrm>
          <a:off x="2463800" y="3409434"/>
          <a:ext cx="18129352" cy="8582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0772821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SSR</a:t>
            </a:r>
            <a:r>
              <a:rPr lang="zh-CN" altLang="en-US" dirty="0"/>
              <a:t>缓存方案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BB134-F37C-E44E-8DB1-19E355820913}"/>
              </a:ext>
            </a:extLst>
          </p:cNvPr>
          <p:cNvSpPr txBox="1"/>
          <p:nvPr/>
        </p:nvSpPr>
        <p:spPr>
          <a:xfrm>
            <a:off x="2256389" y="2525147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4400" dirty="0"/>
              <a:t> 静态资源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0D9E52-75D2-6B44-B9EB-07C449AA2067}"/>
              </a:ext>
            </a:extLst>
          </p:cNvPr>
          <p:cNvSpPr/>
          <p:nvPr/>
        </p:nvSpPr>
        <p:spPr>
          <a:xfrm>
            <a:off x="2807576" y="3300999"/>
            <a:ext cx="11584284" cy="2201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使用</a:t>
            </a:r>
            <a:r>
              <a:rPr lang="en-US" altLang="zh-CN" b="0" dirty="0"/>
              <a:t>Cache-first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如何快速新增</a:t>
            </a:r>
            <a:r>
              <a:rPr lang="en-US" altLang="zh-CN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</a:t>
            </a: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删除需要缓存的资源？</a:t>
            </a:r>
            <a:endParaRPr lang="en-US" altLang="zh-CN" b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4BBED7-7E89-FC48-9217-1ED8B293CD8E}"/>
              </a:ext>
            </a:extLst>
          </p:cNvPr>
          <p:cNvSpPr txBox="1"/>
          <p:nvPr/>
        </p:nvSpPr>
        <p:spPr>
          <a:xfrm>
            <a:off x="2256389" y="5823746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4400" dirty="0"/>
              <a:t> </a:t>
            </a:r>
            <a:r>
              <a:rPr kumimoji="1" lang="en-US" altLang="zh-CN" sz="4400" dirty="0"/>
              <a:t>HTML</a:t>
            </a:r>
            <a:endParaRPr kumimoji="1" lang="zh-CN" altLang="en-US" sz="4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7A5B05-A6CD-B046-82C2-7820F7C182DB}"/>
              </a:ext>
            </a:extLst>
          </p:cNvPr>
          <p:cNvSpPr/>
          <p:nvPr/>
        </p:nvSpPr>
        <p:spPr>
          <a:xfrm>
            <a:off x="2807576" y="6593187"/>
            <a:ext cx="8636898" cy="2893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使用</a:t>
            </a:r>
            <a:r>
              <a:rPr lang="en-US" altLang="zh-CN" b="0" dirty="0"/>
              <a:t>stale-while-revalidate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缓存了一个有</a:t>
            </a:r>
            <a:r>
              <a:rPr lang="en-US" altLang="zh-CN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BUG</a:t>
            </a: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的</a:t>
            </a:r>
            <a:r>
              <a:rPr lang="en-US" altLang="zh-CN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html</a:t>
            </a: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，由于缓存问题，如何快速迭代？</a:t>
            </a:r>
            <a:endParaRPr lang="en-US" altLang="zh-CN" b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6183814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E327A160-6774-1B46-A0EE-F832557DC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633" y="3502838"/>
            <a:ext cx="11811000" cy="7162800"/>
          </a:xfrm>
          <a:prstGeom prst="rect">
            <a:avLst/>
          </a:prstGeom>
        </p:spPr>
      </p:pic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SSR</a:t>
            </a:r>
            <a:r>
              <a:rPr lang="zh-CN" altLang="en-US" dirty="0"/>
              <a:t>缓存方案（</a:t>
            </a:r>
            <a:r>
              <a:rPr lang="en-US" altLang="zh-CN" dirty="0"/>
              <a:t>PWA+</a:t>
            </a:r>
            <a:r>
              <a:rPr lang="zh-CN" altLang="en-US" dirty="0"/>
              <a:t>平台）</a:t>
            </a:r>
            <a:endParaRPr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3943C1-8E74-5949-A4B9-391B2C8939D6}"/>
              </a:ext>
            </a:extLst>
          </p:cNvPr>
          <p:cNvSpPr txBox="1"/>
          <p:nvPr/>
        </p:nvSpPr>
        <p:spPr>
          <a:xfrm>
            <a:off x="11444474" y="2510294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4400" dirty="0"/>
              <a:t> </a:t>
            </a:r>
            <a:r>
              <a:rPr kumimoji="1" lang="en-US" altLang="zh-CN" sz="4400" dirty="0"/>
              <a:t>PWA+</a:t>
            </a:r>
            <a:r>
              <a:rPr kumimoji="1" lang="zh-CN" altLang="en-US" sz="4400" dirty="0"/>
              <a:t>平台</a:t>
            </a:r>
            <a:endParaRPr kumimoji="1" lang="en-US" altLang="zh-CN" sz="4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C04A55-6C1F-FF43-AA10-F8C92D7C4B67}"/>
              </a:ext>
            </a:extLst>
          </p:cNvPr>
          <p:cNvSpPr/>
          <p:nvPr/>
        </p:nvSpPr>
        <p:spPr>
          <a:xfrm>
            <a:off x="14895540" y="5846637"/>
            <a:ext cx="4900701" cy="6926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随时可修复更新</a:t>
            </a:r>
            <a:r>
              <a:rPr lang="en-US" altLang="zh-CN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BUG</a:t>
            </a: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缓存</a:t>
            </a:r>
            <a:endParaRPr lang="en-US" altLang="zh-CN" b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BD8260-176C-D34E-B6B5-3DE1F9F80A4C}"/>
              </a:ext>
            </a:extLst>
          </p:cNvPr>
          <p:cNvSpPr/>
          <p:nvPr/>
        </p:nvSpPr>
        <p:spPr>
          <a:xfrm>
            <a:off x="14950197" y="8040154"/>
            <a:ext cx="2914580" cy="6926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按需缓存资源</a:t>
            </a:r>
            <a:endParaRPr kumimoji="1" lang="zh-CN" altLang="en-US" sz="3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B25518-543A-4D4B-A872-EF971E888728}"/>
              </a:ext>
            </a:extLst>
          </p:cNvPr>
          <p:cNvSpPr txBox="1"/>
          <p:nvPr/>
        </p:nvSpPr>
        <p:spPr>
          <a:xfrm>
            <a:off x="2256389" y="2525147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4400" dirty="0"/>
              <a:t> 静态资源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F94AF7-32D5-874C-B67D-FC219D600B9D}"/>
              </a:ext>
            </a:extLst>
          </p:cNvPr>
          <p:cNvSpPr/>
          <p:nvPr/>
        </p:nvSpPr>
        <p:spPr>
          <a:xfrm>
            <a:off x="2807576" y="3300999"/>
            <a:ext cx="11584284" cy="2201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使用</a:t>
            </a:r>
            <a:r>
              <a:rPr lang="en-US" altLang="zh-CN" b="0" dirty="0"/>
              <a:t>Cache-first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如何快速新增</a:t>
            </a:r>
            <a:r>
              <a:rPr lang="en-US" altLang="zh-CN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</a:t>
            </a: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删除需要缓存的资源？</a:t>
            </a:r>
            <a:endParaRPr lang="en-US" altLang="zh-CN" b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26922D-131C-344B-8621-8750D3E08DD7}"/>
              </a:ext>
            </a:extLst>
          </p:cNvPr>
          <p:cNvSpPr txBox="1"/>
          <p:nvPr/>
        </p:nvSpPr>
        <p:spPr>
          <a:xfrm>
            <a:off x="2256389" y="5823746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en-US" altLang="zh-CN" sz="4400" dirty="0"/>
              <a:t> HTML</a:t>
            </a:r>
            <a:endParaRPr kumimoji="1" lang="zh-CN" altLang="en-US" sz="4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46ACF15-881D-234C-9DF2-E5563327633D}"/>
              </a:ext>
            </a:extLst>
          </p:cNvPr>
          <p:cNvSpPr/>
          <p:nvPr/>
        </p:nvSpPr>
        <p:spPr>
          <a:xfrm>
            <a:off x="2807576" y="6593187"/>
            <a:ext cx="8636898" cy="2893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使用</a:t>
            </a:r>
            <a:r>
              <a:rPr lang="en-US" altLang="zh-CN" b="0" dirty="0"/>
              <a:t>stale-while-revalidate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缓存了一个有</a:t>
            </a:r>
            <a:r>
              <a:rPr lang="en-US" altLang="zh-CN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BUG</a:t>
            </a: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的</a:t>
            </a:r>
            <a:r>
              <a:rPr lang="en-US" altLang="zh-CN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html</a:t>
            </a: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，由于缓存问题，如何快速迭代？</a:t>
            </a:r>
            <a:endParaRPr lang="en-US" altLang="zh-CN" b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418D9B0-0E66-E548-95D7-AAA2D7BD01A2}"/>
              </a:ext>
            </a:extLst>
          </p:cNvPr>
          <p:cNvSpPr txBox="1"/>
          <p:nvPr/>
        </p:nvSpPr>
        <p:spPr>
          <a:xfrm>
            <a:off x="2256389" y="9487121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en-US" altLang="zh-CN" sz="4400" dirty="0"/>
              <a:t> </a:t>
            </a:r>
            <a:r>
              <a:rPr kumimoji="1" lang="zh-CN" altLang="en-US" sz="4400" dirty="0"/>
              <a:t>话题页优化数据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F546D91-02D8-FB4D-BA43-6F125ABABD5B}"/>
              </a:ext>
            </a:extLst>
          </p:cNvPr>
          <p:cNvSpPr/>
          <p:nvPr/>
        </p:nvSpPr>
        <p:spPr>
          <a:xfrm>
            <a:off x="2807576" y="10256562"/>
            <a:ext cx="8636898" cy="2201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/>
              <a:t>1.4</a:t>
            </a:r>
            <a:r>
              <a:rPr lang="zh-CN" altLang="en-US" b="0" dirty="0"/>
              <a:t> </a:t>
            </a:r>
            <a:r>
              <a:rPr lang="en-US" altLang="zh-CN" b="0" dirty="0"/>
              <a:t>=&gt;</a:t>
            </a:r>
            <a:r>
              <a:rPr lang="zh-CN" altLang="en-US" b="0" dirty="0"/>
              <a:t> </a:t>
            </a:r>
            <a:r>
              <a:rPr lang="en-US" altLang="zh-CN" b="0" dirty="0"/>
              <a:t>1.2</a:t>
            </a:r>
            <a:r>
              <a:rPr lang="zh-CN" altLang="en-US" b="0" dirty="0"/>
              <a:t> </a:t>
            </a:r>
            <a:r>
              <a:rPr lang="en-US" altLang="zh-CN" b="0" dirty="0"/>
              <a:t>=&gt;</a:t>
            </a:r>
            <a:r>
              <a:rPr lang="zh-CN" altLang="en-US" b="0" dirty="0"/>
              <a:t> </a:t>
            </a:r>
            <a:r>
              <a:rPr lang="en-US" altLang="zh-CN" b="0" dirty="0"/>
              <a:t>1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还有没有优化空间？</a:t>
            </a:r>
            <a:endParaRPr lang="en-US" altLang="zh-CN" b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E61B04-FBF7-6141-BB25-76B8D784093A}"/>
              </a:ext>
            </a:extLst>
          </p:cNvPr>
          <p:cNvSpPr/>
          <p:nvPr/>
        </p:nvSpPr>
        <p:spPr>
          <a:xfrm>
            <a:off x="12441384" y="5697135"/>
            <a:ext cx="10280072" cy="1024518"/>
          </a:xfrm>
          <a:prstGeom prst="rect">
            <a:avLst/>
          </a:prstGeom>
          <a:noFill/>
          <a:ln w="5080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634166E-F2E3-794C-A1D6-39B0D2B459B8}"/>
              </a:ext>
            </a:extLst>
          </p:cNvPr>
          <p:cNvSpPr/>
          <p:nvPr/>
        </p:nvSpPr>
        <p:spPr>
          <a:xfrm>
            <a:off x="12441384" y="7713949"/>
            <a:ext cx="10522529" cy="1684384"/>
          </a:xfrm>
          <a:prstGeom prst="rect">
            <a:avLst/>
          </a:prstGeom>
          <a:noFill/>
          <a:ln w="5080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59030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继续探索优化</a:t>
            </a:r>
            <a:endParaRPr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C140009-318A-0C49-BA47-D2C4793E44FC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56369CD-95A6-4D4C-9999-06EE82DD5F2A}"/>
              </a:ext>
            </a:extLst>
          </p:cNvPr>
          <p:cNvSpPr/>
          <p:nvPr/>
        </p:nvSpPr>
        <p:spPr>
          <a:xfrm>
            <a:off x="9486135" y="4292642"/>
            <a:ext cx="2993139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I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nstall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SW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B476928-6F9E-524E-ACFF-A59B8535536B}"/>
              </a:ext>
            </a:extLst>
          </p:cNvPr>
          <p:cNvSpPr/>
          <p:nvPr/>
        </p:nvSpPr>
        <p:spPr>
          <a:xfrm>
            <a:off x="15452841" y="4241668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151BFFF-58E6-BF4C-A064-3862AB0F884B}"/>
              </a:ext>
            </a:extLst>
          </p:cNvPr>
          <p:cNvSpPr/>
          <p:nvPr/>
        </p:nvSpPr>
        <p:spPr>
          <a:xfrm>
            <a:off x="15452841" y="8923480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E41A6BB-6C62-BF46-80A1-EB814FE09100}"/>
              </a:ext>
            </a:extLst>
          </p:cNvPr>
          <p:cNvSpPr/>
          <p:nvPr/>
        </p:nvSpPr>
        <p:spPr>
          <a:xfrm>
            <a:off x="9528270" y="8895055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3AFC4C2F-1142-4B48-B7A0-ACBD7839481A}"/>
              </a:ext>
            </a:extLst>
          </p:cNvPr>
          <p:cNvSpPr/>
          <p:nvPr/>
        </p:nvSpPr>
        <p:spPr>
          <a:xfrm rot="2004893">
            <a:off x="3877804" y="7457519"/>
            <a:ext cx="5438068" cy="4068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831130BD-BA81-D644-ACCF-DED00E39B09C}"/>
              </a:ext>
            </a:extLst>
          </p:cNvPr>
          <p:cNvSpPr/>
          <p:nvPr/>
        </p:nvSpPr>
        <p:spPr>
          <a:xfrm rot="9217433">
            <a:off x="11283106" y="6963768"/>
            <a:ext cx="5147643" cy="4196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CF817EE1-7ADC-4C4A-9F2F-534A8D84B6A7}"/>
              </a:ext>
            </a:extLst>
          </p:cNvPr>
          <p:cNvSpPr/>
          <p:nvPr/>
        </p:nvSpPr>
        <p:spPr>
          <a:xfrm>
            <a:off x="13120403" y="4725980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520C651B-2664-7C4D-A725-AC36289005D2}"/>
              </a:ext>
            </a:extLst>
          </p:cNvPr>
          <p:cNvSpPr/>
          <p:nvPr/>
        </p:nvSpPr>
        <p:spPr>
          <a:xfrm>
            <a:off x="13200229" y="93675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C852E731-93D7-E14E-B82A-A6D5A2CE0513}"/>
              </a:ext>
            </a:extLst>
          </p:cNvPr>
          <p:cNvSpPr/>
          <p:nvPr/>
        </p:nvSpPr>
        <p:spPr>
          <a:xfrm>
            <a:off x="6512568" y="4725981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440494-3F82-1146-B60C-38056764D241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缓存</a:t>
            </a:r>
            <a:r>
              <a:rPr kumimoji="1" lang="en-US" altLang="zh-CN" sz="3600" dirty="0"/>
              <a:t>SW</a:t>
            </a:r>
            <a:r>
              <a:rPr kumimoji="1" lang="zh-CN" altLang="en-US" sz="3600" dirty="0"/>
              <a:t>未安装</a:t>
            </a:r>
          </a:p>
        </p:txBody>
      </p:sp>
    </p:spTree>
    <p:extLst>
      <p:ext uri="{BB962C8B-B14F-4D97-AF65-F5344CB8AC3E}">
        <p14:creationId xmlns:p14="http://schemas.microsoft.com/office/powerpoint/2010/main" val="29509879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53E50F5F-DD24-CB48-9B73-E5C9B61EB7EF}"/>
              </a:ext>
            </a:extLst>
          </p:cNvPr>
          <p:cNvSpPr/>
          <p:nvPr/>
        </p:nvSpPr>
        <p:spPr>
          <a:xfrm>
            <a:off x="9309697" y="2077645"/>
            <a:ext cx="7620558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400" i="0" u="sng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业务现状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D98142A-BBCC-1041-97C9-E649B91E9E90}"/>
              </a:ext>
            </a:extLst>
          </p:cNvPr>
          <p:cNvSpPr/>
          <p:nvPr/>
        </p:nvSpPr>
        <p:spPr>
          <a:xfrm>
            <a:off x="9281985" y="3860957"/>
            <a:ext cx="7620560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PWA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缓存策略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2E11E10-382A-4D46-843E-EF253060EAB7}"/>
              </a:ext>
            </a:extLst>
          </p:cNvPr>
          <p:cNvSpPr/>
          <p:nvPr/>
        </p:nvSpPr>
        <p:spPr>
          <a:xfrm>
            <a:off x="9309694" y="5595233"/>
            <a:ext cx="7620558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SSR+PWA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方案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DF0DADC-1C71-9448-A6E7-AD74E490093A}"/>
              </a:ext>
            </a:extLst>
          </p:cNvPr>
          <p:cNvSpPr/>
          <p:nvPr/>
        </p:nvSpPr>
        <p:spPr>
          <a:xfrm>
            <a:off x="9309694" y="7436813"/>
            <a:ext cx="7620562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非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SSR+PWA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方案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DFD9EF4-8BD0-D349-AAF1-703383BB3FF2}"/>
              </a:ext>
            </a:extLst>
          </p:cNvPr>
          <p:cNvSpPr/>
          <p:nvPr/>
        </p:nvSpPr>
        <p:spPr>
          <a:xfrm>
            <a:off x="9309695" y="9226307"/>
            <a:ext cx="7620558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更多场景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继续探索优化</a:t>
            </a:r>
            <a:endParaRPr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C140009-318A-0C49-BA47-D2C4793E44FC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56369CD-95A6-4D4C-9999-06EE82DD5F2A}"/>
              </a:ext>
            </a:extLst>
          </p:cNvPr>
          <p:cNvSpPr/>
          <p:nvPr/>
        </p:nvSpPr>
        <p:spPr>
          <a:xfrm>
            <a:off x="9486135" y="4292642"/>
            <a:ext cx="2993139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I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nstall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SW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B476928-6F9E-524E-ACFF-A59B8535536B}"/>
              </a:ext>
            </a:extLst>
          </p:cNvPr>
          <p:cNvSpPr/>
          <p:nvPr/>
        </p:nvSpPr>
        <p:spPr>
          <a:xfrm>
            <a:off x="15452841" y="4241668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151BFFF-58E6-BF4C-A064-3862AB0F884B}"/>
              </a:ext>
            </a:extLst>
          </p:cNvPr>
          <p:cNvSpPr/>
          <p:nvPr/>
        </p:nvSpPr>
        <p:spPr>
          <a:xfrm>
            <a:off x="15452841" y="8923480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E41A6BB-6C62-BF46-80A1-EB814FE09100}"/>
              </a:ext>
            </a:extLst>
          </p:cNvPr>
          <p:cNvSpPr/>
          <p:nvPr/>
        </p:nvSpPr>
        <p:spPr>
          <a:xfrm>
            <a:off x="9528270" y="8895055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3AFC4C2F-1142-4B48-B7A0-ACBD7839481A}"/>
              </a:ext>
            </a:extLst>
          </p:cNvPr>
          <p:cNvSpPr/>
          <p:nvPr/>
        </p:nvSpPr>
        <p:spPr>
          <a:xfrm rot="2004893">
            <a:off x="3877804" y="7457519"/>
            <a:ext cx="5438068" cy="4068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831130BD-BA81-D644-ACCF-DED00E39B09C}"/>
              </a:ext>
            </a:extLst>
          </p:cNvPr>
          <p:cNvSpPr/>
          <p:nvPr/>
        </p:nvSpPr>
        <p:spPr>
          <a:xfrm rot="9217433">
            <a:off x="11283106" y="6963768"/>
            <a:ext cx="5147643" cy="4196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CF817EE1-7ADC-4C4A-9F2F-534A8D84B6A7}"/>
              </a:ext>
            </a:extLst>
          </p:cNvPr>
          <p:cNvSpPr/>
          <p:nvPr/>
        </p:nvSpPr>
        <p:spPr>
          <a:xfrm>
            <a:off x="13120403" y="4725980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520C651B-2664-7C4D-A725-AC36289005D2}"/>
              </a:ext>
            </a:extLst>
          </p:cNvPr>
          <p:cNvSpPr/>
          <p:nvPr/>
        </p:nvSpPr>
        <p:spPr>
          <a:xfrm>
            <a:off x="13200229" y="93675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C852E731-93D7-E14E-B82A-A6D5A2CE0513}"/>
              </a:ext>
            </a:extLst>
          </p:cNvPr>
          <p:cNvSpPr/>
          <p:nvPr/>
        </p:nvSpPr>
        <p:spPr>
          <a:xfrm>
            <a:off x="6512568" y="4725981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440494-3F82-1146-B60C-38056764D241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缓存</a:t>
            </a:r>
            <a:r>
              <a:rPr kumimoji="1" lang="en-US" altLang="zh-CN" sz="3600" dirty="0"/>
              <a:t>SW</a:t>
            </a:r>
            <a:r>
              <a:rPr kumimoji="1" lang="zh-CN" altLang="en-US" sz="3600" dirty="0"/>
              <a:t>未安装，</a:t>
            </a:r>
            <a:r>
              <a:rPr kumimoji="1" lang="zh-CN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只能加载线上资源</a:t>
            </a:r>
          </a:p>
        </p:txBody>
      </p:sp>
      <p:pic>
        <p:nvPicPr>
          <p:cNvPr id="14" name="图形 13" descr="关闭">
            <a:extLst>
              <a:ext uri="{FF2B5EF4-FFF2-40B4-BE49-F238E27FC236}">
                <a16:creationId xmlns:a16="http://schemas.microsoft.com/office/drawing/2014/main" id="{7725E3F9-C13A-4647-AA83-F3E24109E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6087" y="4463346"/>
            <a:ext cx="914400" cy="914400"/>
          </a:xfrm>
          <a:prstGeom prst="rect">
            <a:avLst/>
          </a:prstGeom>
        </p:spPr>
      </p:pic>
      <p:pic>
        <p:nvPicPr>
          <p:cNvPr id="15" name="图形 14" descr="关闭">
            <a:extLst>
              <a:ext uri="{FF2B5EF4-FFF2-40B4-BE49-F238E27FC236}">
                <a16:creationId xmlns:a16="http://schemas.microsoft.com/office/drawing/2014/main" id="{D7505202-14DD-AA4C-9727-398254E9E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7639" y="91049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316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当前</a:t>
            </a:r>
            <a:r>
              <a:rPr lang="en-US" altLang="zh-CN" dirty="0"/>
              <a:t>SW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命中率</a:t>
            </a:r>
            <a:endParaRPr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440494-3F82-1146-B60C-38056764D241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命中率统计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92D56375-D260-114B-8085-939CFD4417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39944"/>
              </p:ext>
            </p:extLst>
          </p:nvPr>
        </p:nvGraphicFramePr>
        <p:xfrm>
          <a:off x="10893287" y="1822867"/>
          <a:ext cx="14816580" cy="10549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EF08F967-2D43-7E46-8154-640D9A9A3B48}"/>
              </a:ext>
            </a:extLst>
          </p:cNvPr>
          <p:cNvSpPr/>
          <p:nvPr/>
        </p:nvSpPr>
        <p:spPr>
          <a:xfrm>
            <a:off x="2807576" y="3300999"/>
            <a:ext cx="11584284" cy="2077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命中缓存占比</a:t>
            </a:r>
            <a:r>
              <a:rPr lang="en-US" altLang="zh-CN" b="0" dirty="0"/>
              <a:t>23%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提升命中率就可以降低首屏耗时？如何提升？</a:t>
            </a:r>
            <a:endParaRPr lang="en-US" altLang="zh-CN" b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一级入口、二级入口？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AECEAB-0CA3-0D43-B1D5-C5E11556D865}"/>
              </a:ext>
            </a:extLst>
          </p:cNvPr>
          <p:cNvSpPr txBox="1"/>
          <p:nvPr/>
        </p:nvSpPr>
        <p:spPr>
          <a:xfrm>
            <a:off x="15433964" y="4759235"/>
            <a:ext cx="160712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23%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1258311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如何提升命中率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BB134-F37C-E44E-8DB1-19E355820913}"/>
              </a:ext>
            </a:extLst>
          </p:cNvPr>
          <p:cNvSpPr txBox="1"/>
          <p:nvPr/>
        </p:nvSpPr>
        <p:spPr>
          <a:xfrm>
            <a:off x="10899393" y="2552856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一级页面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FA45FF72-8B13-134A-9BF1-BD03D3038A10}"/>
              </a:ext>
            </a:extLst>
          </p:cNvPr>
          <p:cNvSpPr/>
          <p:nvPr/>
        </p:nvSpPr>
        <p:spPr>
          <a:xfrm>
            <a:off x="16595011" y="6916786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1BF9D0-E320-5A4E-B4E2-1084CF9D6838}"/>
              </a:ext>
            </a:extLst>
          </p:cNvPr>
          <p:cNvSpPr txBox="1"/>
          <p:nvPr/>
        </p:nvSpPr>
        <p:spPr>
          <a:xfrm>
            <a:off x="2262495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预缓存策略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BFB6C8-59B6-6145-86D8-F78061842FBE}"/>
              </a:ext>
            </a:extLst>
          </p:cNvPr>
          <p:cNvSpPr/>
          <p:nvPr/>
        </p:nvSpPr>
        <p:spPr>
          <a:xfrm>
            <a:off x="2813682" y="3300999"/>
            <a:ext cx="11584284" cy="1388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预缓存静态资源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tx1"/>
                </a:solidFill>
              </a:rPr>
              <a:t> 预缓存</a:t>
            </a:r>
            <a:r>
              <a:rPr lang="en-US" altLang="zh-CN" b="0" dirty="0">
                <a:solidFill>
                  <a:schemeClr val="tx1"/>
                </a:solidFill>
              </a:rPr>
              <a:t>HTML</a:t>
            </a:r>
            <a:r>
              <a:rPr lang="zh-CN" altLang="en-US" b="0" dirty="0">
                <a:solidFill>
                  <a:schemeClr val="tx1"/>
                </a:solidFill>
              </a:rPr>
              <a:t>资源</a:t>
            </a: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0157A5E2-8CEE-9346-AC3D-E44AE02EF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296" y="3571370"/>
            <a:ext cx="4802044" cy="8406228"/>
          </a:xfrm>
          <a:prstGeom prst="rect">
            <a:avLst/>
          </a:prstGeom>
        </p:spPr>
      </p:pic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485B4D7E-1D04-8E47-BCA7-B367EB23D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93" y="3399334"/>
            <a:ext cx="4940300" cy="87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4230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资源预加载策略</a:t>
            </a:r>
            <a:endParaRPr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C140009-318A-0C49-BA47-D2C4793E44FC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56369CD-95A6-4D4C-9999-06EE82DD5F2A}"/>
              </a:ext>
            </a:extLst>
          </p:cNvPr>
          <p:cNvSpPr/>
          <p:nvPr/>
        </p:nvSpPr>
        <p:spPr>
          <a:xfrm>
            <a:off x="9486135" y="4292642"/>
            <a:ext cx="2993139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B476928-6F9E-524E-ACFF-A59B8535536B}"/>
              </a:ext>
            </a:extLst>
          </p:cNvPr>
          <p:cNvSpPr/>
          <p:nvPr/>
        </p:nvSpPr>
        <p:spPr>
          <a:xfrm>
            <a:off x="15452841" y="4241668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Config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CF817EE1-7ADC-4C4A-9F2F-534A8D84B6A7}"/>
              </a:ext>
            </a:extLst>
          </p:cNvPr>
          <p:cNvSpPr/>
          <p:nvPr/>
        </p:nvSpPr>
        <p:spPr>
          <a:xfrm>
            <a:off x="13120403" y="4725980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C852E731-93D7-E14E-B82A-A6D5A2CE0513}"/>
              </a:ext>
            </a:extLst>
          </p:cNvPr>
          <p:cNvSpPr/>
          <p:nvPr/>
        </p:nvSpPr>
        <p:spPr>
          <a:xfrm>
            <a:off x="6512568" y="4725981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440494-3F82-1146-B60C-38056764D241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一级入口预加载二级页面资源</a:t>
            </a:r>
            <a:endParaRPr kumimoji="1" lang="zh-CN" altLang="en-US" sz="3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A1229B5-0D64-AE47-8274-D8476B197697}"/>
              </a:ext>
            </a:extLst>
          </p:cNvPr>
          <p:cNvSpPr/>
          <p:nvPr/>
        </p:nvSpPr>
        <p:spPr>
          <a:xfrm>
            <a:off x="20631041" y="6236357"/>
            <a:ext cx="2993139" cy="12773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JS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1D1C6AE-B181-BC42-ADC0-2338E908F751}"/>
              </a:ext>
            </a:extLst>
          </p:cNvPr>
          <p:cNvSpPr/>
          <p:nvPr/>
        </p:nvSpPr>
        <p:spPr>
          <a:xfrm>
            <a:off x="20631041" y="4241668"/>
            <a:ext cx="2993139" cy="12773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CSS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0BF0D73-FBE8-6D4D-B75E-3AA21E53869B}"/>
              </a:ext>
            </a:extLst>
          </p:cNvPr>
          <p:cNvSpPr/>
          <p:nvPr/>
        </p:nvSpPr>
        <p:spPr>
          <a:xfrm>
            <a:off x="20631040" y="2484935"/>
            <a:ext cx="2993139" cy="12773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HTML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C5AF7D21-8BAF-624F-B24F-F5760601DCE2}"/>
              </a:ext>
            </a:extLst>
          </p:cNvPr>
          <p:cNvSpPr/>
          <p:nvPr/>
        </p:nvSpPr>
        <p:spPr>
          <a:xfrm>
            <a:off x="18751615" y="47259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912E4476-4E09-F841-AB80-CEB3A6C4E861}"/>
              </a:ext>
            </a:extLst>
          </p:cNvPr>
          <p:cNvSpPr/>
          <p:nvPr/>
        </p:nvSpPr>
        <p:spPr>
          <a:xfrm rot="20567806">
            <a:off x="18630941" y="3395507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3339C269-9A86-7F4F-B3F5-855C519B5C4F}"/>
              </a:ext>
            </a:extLst>
          </p:cNvPr>
          <p:cNvSpPr/>
          <p:nvPr/>
        </p:nvSpPr>
        <p:spPr>
          <a:xfrm rot="1386122">
            <a:off x="18640043" y="6125573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00065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资源预加载策略</a:t>
            </a:r>
            <a:endParaRPr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C140009-318A-0C49-BA47-D2C4793E44FC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56369CD-95A6-4D4C-9999-06EE82DD5F2A}"/>
              </a:ext>
            </a:extLst>
          </p:cNvPr>
          <p:cNvSpPr/>
          <p:nvPr/>
        </p:nvSpPr>
        <p:spPr>
          <a:xfrm>
            <a:off x="9486135" y="4292642"/>
            <a:ext cx="2993139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B476928-6F9E-524E-ACFF-A59B8535536B}"/>
              </a:ext>
            </a:extLst>
          </p:cNvPr>
          <p:cNvSpPr/>
          <p:nvPr/>
        </p:nvSpPr>
        <p:spPr>
          <a:xfrm>
            <a:off x="15452841" y="4241668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Config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CF817EE1-7ADC-4C4A-9F2F-534A8D84B6A7}"/>
              </a:ext>
            </a:extLst>
          </p:cNvPr>
          <p:cNvSpPr/>
          <p:nvPr/>
        </p:nvSpPr>
        <p:spPr>
          <a:xfrm>
            <a:off x="13120403" y="4725980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C852E731-93D7-E14E-B82A-A6D5A2CE0513}"/>
              </a:ext>
            </a:extLst>
          </p:cNvPr>
          <p:cNvSpPr/>
          <p:nvPr/>
        </p:nvSpPr>
        <p:spPr>
          <a:xfrm>
            <a:off x="6512568" y="4725981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440494-3F82-1146-B60C-38056764D241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一级入口预加载二级页面资源</a:t>
            </a:r>
            <a:endParaRPr kumimoji="1" lang="zh-CN" altLang="en-US" sz="3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A1229B5-0D64-AE47-8274-D8476B197697}"/>
              </a:ext>
            </a:extLst>
          </p:cNvPr>
          <p:cNvSpPr/>
          <p:nvPr/>
        </p:nvSpPr>
        <p:spPr>
          <a:xfrm>
            <a:off x="20631041" y="6236357"/>
            <a:ext cx="2993139" cy="12773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JS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1D1C6AE-B181-BC42-ADC0-2338E908F751}"/>
              </a:ext>
            </a:extLst>
          </p:cNvPr>
          <p:cNvSpPr/>
          <p:nvPr/>
        </p:nvSpPr>
        <p:spPr>
          <a:xfrm>
            <a:off x="20631041" y="4241668"/>
            <a:ext cx="2993139" cy="12773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CSS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0BF0D73-FBE8-6D4D-B75E-3AA21E53869B}"/>
              </a:ext>
            </a:extLst>
          </p:cNvPr>
          <p:cNvSpPr/>
          <p:nvPr/>
        </p:nvSpPr>
        <p:spPr>
          <a:xfrm>
            <a:off x="20631040" y="2484935"/>
            <a:ext cx="2993139" cy="12773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HTML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C5AF7D21-8BAF-624F-B24F-F5760601DCE2}"/>
              </a:ext>
            </a:extLst>
          </p:cNvPr>
          <p:cNvSpPr/>
          <p:nvPr/>
        </p:nvSpPr>
        <p:spPr>
          <a:xfrm>
            <a:off x="18751615" y="47259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912E4476-4E09-F841-AB80-CEB3A6C4E861}"/>
              </a:ext>
            </a:extLst>
          </p:cNvPr>
          <p:cNvSpPr/>
          <p:nvPr/>
        </p:nvSpPr>
        <p:spPr>
          <a:xfrm rot="20567806">
            <a:off x="18630941" y="3395507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3339C269-9A86-7F4F-B3F5-855C519B5C4F}"/>
              </a:ext>
            </a:extLst>
          </p:cNvPr>
          <p:cNvSpPr/>
          <p:nvPr/>
        </p:nvSpPr>
        <p:spPr>
          <a:xfrm rot="1386122">
            <a:off x="18640043" y="6125573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9F9610-1CE5-1746-BDE6-35FCAC60EC2F}"/>
              </a:ext>
            </a:extLst>
          </p:cNvPr>
          <p:cNvSpPr txBox="1"/>
          <p:nvPr/>
        </p:nvSpPr>
        <p:spPr>
          <a:xfrm>
            <a:off x="2256389" y="8383851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问题思考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02B78E7-E8FE-EA4D-92DB-DA4E3BC0E6D9}"/>
              </a:ext>
            </a:extLst>
          </p:cNvPr>
          <p:cNvSpPr/>
          <p:nvPr/>
        </p:nvSpPr>
        <p:spPr>
          <a:xfrm>
            <a:off x="2807576" y="9159703"/>
            <a:ext cx="12377006" cy="138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页面资源变更，如何及时更新？</a:t>
            </a:r>
            <a:endParaRPr lang="en-US" altLang="zh-CN" b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一级页面关联的二级页面比较多？每次只能发布来进行</a:t>
            </a:r>
            <a:r>
              <a:rPr lang="en-US" altLang="zh-CN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Config</a:t>
            </a:r>
            <a:r>
              <a:rPr lang="zh-CN" altLang="en-US" b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修改？</a:t>
            </a:r>
          </a:p>
        </p:txBody>
      </p:sp>
    </p:spTree>
    <p:extLst>
      <p:ext uri="{BB962C8B-B14F-4D97-AF65-F5344CB8AC3E}">
        <p14:creationId xmlns:p14="http://schemas.microsoft.com/office/powerpoint/2010/main" val="26595295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7BA43F2E-433A-124C-89DC-3199D2470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00" y="3250199"/>
            <a:ext cx="12369800" cy="8420100"/>
          </a:xfrm>
          <a:prstGeom prst="rect">
            <a:avLst/>
          </a:prstGeom>
        </p:spPr>
      </p:pic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PWA+</a:t>
            </a:r>
            <a:r>
              <a:rPr lang="zh-CN" altLang="en-US" dirty="0"/>
              <a:t>平台预加载策略</a:t>
            </a:r>
            <a:endParaRPr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3943C1-8E74-5949-A4B9-391B2C8939D6}"/>
              </a:ext>
            </a:extLst>
          </p:cNvPr>
          <p:cNvSpPr txBox="1"/>
          <p:nvPr/>
        </p:nvSpPr>
        <p:spPr>
          <a:xfrm>
            <a:off x="10893287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</a:t>
            </a:r>
            <a:r>
              <a:rPr kumimoji="1" lang="en-US" altLang="zh-CN" sz="3600" dirty="0"/>
              <a:t>PWA+</a:t>
            </a:r>
            <a:r>
              <a:rPr kumimoji="1" lang="zh-CN" altLang="en-US" sz="3600" dirty="0"/>
              <a:t>平台</a:t>
            </a:r>
            <a:endParaRPr kumimoji="1" lang="en-US" altLang="zh-CN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83D3C0-DB37-684F-BAB2-2F6BD4E95214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构建打通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CF1763-F84C-2445-9DCD-D5CAFE9D0402}"/>
              </a:ext>
            </a:extLst>
          </p:cNvPr>
          <p:cNvSpPr/>
          <p:nvPr/>
        </p:nvSpPr>
        <p:spPr>
          <a:xfrm>
            <a:off x="2807576" y="3300999"/>
            <a:ext cx="7694169" cy="138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业</a:t>
            </a:r>
            <a:r>
              <a:rPr lang="en-US" altLang="zh-CN" b="0" dirty="0"/>
              <a:t>X</a:t>
            </a:r>
            <a:r>
              <a:rPr lang="zh-CN" altLang="en-US" b="0" dirty="0"/>
              <a:t>务构建</a:t>
            </a:r>
            <a:r>
              <a:rPr lang="en-US" altLang="zh-CN" b="0" dirty="0"/>
              <a:t>PWA+</a:t>
            </a:r>
            <a:r>
              <a:rPr lang="zh-CN" altLang="en-US" b="0" dirty="0"/>
              <a:t>平台打通，页面所需加载资源文件名会同步到</a:t>
            </a:r>
            <a:r>
              <a:rPr lang="en-US" altLang="zh-CN" b="0" dirty="0"/>
              <a:t>PWA+</a:t>
            </a:r>
            <a:r>
              <a:rPr lang="zh-CN" altLang="en-US" b="0" dirty="0"/>
              <a:t>平台中</a:t>
            </a:r>
            <a:endParaRPr lang="en-US" altLang="zh-CN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911A55-AEEC-8947-B876-C5FC703110B3}"/>
              </a:ext>
            </a:extLst>
          </p:cNvPr>
          <p:cNvSpPr txBox="1"/>
          <p:nvPr/>
        </p:nvSpPr>
        <p:spPr>
          <a:xfrm>
            <a:off x="2256389" y="6942763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业务</a:t>
            </a:r>
            <a:r>
              <a:rPr kumimoji="1" lang="en-US" altLang="zh-CN" sz="3600" dirty="0"/>
              <a:t>ID</a:t>
            </a:r>
            <a:r>
              <a:rPr kumimoji="1" lang="zh-CN" altLang="en-US" sz="3600" dirty="0"/>
              <a:t>关系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19C12B-5A97-BC49-AAF8-75819616100A}"/>
              </a:ext>
            </a:extLst>
          </p:cNvPr>
          <p:cNvSpPr/>
          <p:nvPr/>
        </p:nvSpPr>
        <p:spPr>
          <a:xfrm>
            <a:off x="2807576" y="7718615"/>
            <a:ext cx="7694169" cy="2770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业务可绑定多个业务</a:t>
            </a:r>
            <a:r>
              <a:rPr lang="en-US" altLang="zh-CN" b="0" dirty="0"/>
              <a:t>ID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根据当前</a:t>
            </a:r>
            <a:r>
              <a:rPr lang="en-US" altLang="zh-CN" b="0" dirty="0"/>
              <a:t>ID</a:t>
            </a:r>
            <a:r>
              <a:rPr lang="zh-CN" altLang="en-US" b="0" dirty="0"/>
              <a:t>，</a:t>
            </a:r>
            <a:r>
              <a:rPr lang="en-US" altLang="zh-CN" b="0" dirty="0"/>
              <a:t>PWA+</a:t>
            </a:r>
            <a:r>
              <a:rPr lang="zh-CN" altLang="en-US" b="0" dirty="0"/>
              <a:t>平台下发其绑定业务</a:t>
            </a:r>
            <a:r>
              <a:rPr lang="en-US" altLang="zh-CN" b="0" dirty="0"/>
              <a:t>ID</a:t>
            </a:r>
            <a:r>
              <a:rPr lang="zh-CN" altLang="en-US" b="0" dirty="0"/>
              <a:t>相对应的资源文件，</a:t>
            </a:r>
            <a:r>
              <a:rPr lang="en-US" altLang="zh-CN" b="0" dirty="0"/>
              <a:t>SW</a:t>
            </a:r>
            <a:r>
              <a:rPr lang="zh-CN" altLang="en-US" b="0" dirty="0"/>
              <a:t>对资源进行一一预加载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3685B5-D7D9-0A4D-92EE-C410CA4A0D8D}"/>
              </a:ext>
            </a:extLst>
          </p:cNvPr>
          <p:cNvSpPr txBox="1"/>
          <p:nvPr/>
        </p:nvSpPr>
        <p:spPr>
          <a:xfrm>
            <a:off x="15156873" y="8147372"/>
            <a:ext cx="332509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构建自动同步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sym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8F3BF1-4675-F648-A371-99E8F9DC087B}"/>
              </a:ext>
            </a:extLst>
          </p:cNvPr>
          <p:cNvSpPr txBox="1"/>
          <p:nvPr/>
        </p:nvSpPr>
        <p:spPr>
          <a:xfrm>
            <a:off x="14893636" y="9466935"/>
            <a:ext cx="332509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sym typeface="Helvetica Neue"/>
              </a:rPr>
              <a:t>可绑定多个</a:t>
            </a: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sym typeface="Helvetica Neue"/>
              </a:rPr>
              <a:t>ID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sym typeface="Helvetica Neue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197A1C-6D48-A946-AE88-4AEF02BF9F7B}"/>
              </a:ext>
            </a:extLst>
          </p:cNvPr>
          <p:cNvSpPr/>
          <p:nvPr/>
        </p:nvSpPr>
        <p:spPr>
          <a:xfrm>
            <a:off x="11949544" y="7589094"/>
            <a:ext cx="10522529" cy="1684384"/>
          </a:xfrm>
          <a:prstGeom prst="rect">
            <a:avLst/>
          </a:prstGeom>
          <a:noFill/>
          <a:ln w="5080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2EFD70-5EB8-CF40-B193-BC6448AB09A6}"/>
              </a:ext>
            </a:extLst>
          </p:cNvPr>
          <p:cNvSpPr/>
          <p:nvPr/>
        </p:nvSpPr>
        <p:spPr>
          <a:xfrm>
            <a:off x="11949545" y="9376054"/>
            <a:ext cx="9970656" cy="655138"/>
          </a:xfrm>
          <a:prstGeom prst="rect">
            <a:avLst/>
          </a:prstGeom>
          <a:noFill/>
          <a:ln w="5080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3818006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PWA+</a:t>
            </a:r>
            <a:r>
              <a:rPr lang="zh-CN" altLang="en-US" dirty="0"/>
              <a:t>预缓存策略</a:t>
            </a:r>
            <a:endParaRPr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C140009-318A-0C49-BA47-D2C4793E44FC}"/>
              </a:ext>
            </a:extLst>
          </p:cNvPr>
          <p:cNvSpPr/>
          <p:nvPr/>
        </p:nvSpPr>
        <p:spPr>
          <a:xfrm>
            <a:off x="566134" y="6279946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56369CD-95A6-4D4C-9999-06EE82DD5F2A}"/>
              </a:ext>
            </a:extLst>
          </p:cNvPr>
          <p:cNvSpPr/>
          <p:nvPr/>
        </p:nvSpPr>
        <p:spPr>
          <a:xfrm>
            <a:off x="5431816" y="6302267"/>
            <a:ext cx="2993139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B476928-6F9E-524E-ACFF-A59B8535536B}"/>
              </a:ext>
            </a:extLst>
          </p:cNvPr>
          <p:cNvSpPr/>
          <p:nvPr/>
        </p:nvSpPr>
        <p:spPr>
          <a:xfrm>
            <a:off x="10203170" y="6219334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PWA+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C852E731-93D7-E14E-B82A-A6D5A2CE0513}"/>
              </a:ext>
            </a:extLst>
          </p:cNvPr>
          <p:cNvSpPr/>
          <p:nvPr/>
        </p:nvSpPr>
        <p:spPr>
          <a:xfrm>
            <a:off x="3864908" y="6703645"/>
            <a:ext cx="1261273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A1229B5-0D64-AE47-8274-D8476B197697}"/>
              </a:ext>
            </a:extLst>
          </p:cNvPr>
          <p:cNvSpPr/>
          <p:nvPr/>
        </p:nvSpPr>
        <p:spPr>
          <a:xfrm>
            <a:off x="15642013" y="8214023"/>
            <a:ext cx="2993139" cy="12773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ID: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3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1D1C6AE-B181-BC42-ADC0-2338E908F751}"/>
              </a:ext>
            </a:extLst>
          </p:cNvPr>
          <p:cNvSpPr/>
          <p:nvPr/>
        </p:nvSpPr>
        <p:spPr>
          <a:xfrm>
            <a:off x="15642013" y="6219334"/>
            <a:ext cx="2993139" cy="12773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ID: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2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0BF0D73-FBE8-6D4D-B75E-3AA21E53869B}"/>
              </a:ext>
            </a:extLst>
          </p:cNvPr>
          <p:cNvSpPr/>
          <p:nvPr/>
        </p:nvSpPr>
        <p:spPr>
          <a:xfrm>
            <a:off x="15642012" y="4462601"/>
            <a:ext cx="2993139" cy="12773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ID: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1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C5AF7D21-8BAF-624F-B24F-F5760601DCE2}"/>
              </a:ext>
            </a:extLst>
          </p:cNvPr>
          <p:cNvSpPr/>
          <p:nvPr/>
        </p:nvSpPr>
        <p:spPr>
          <a:xfrm>
            <a:off x="13762587" y="6703645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912E4476-4E09-F841-AB80-CEB3A6C4E861}"/>
              </a:ext>
            </a:extLst>
          </p:cNvPr>
          <p:cNvSpPr/>
          <p:nvPr/>
        </p:nvSpPr>
        <p:spPr>
          <a:xfrm rot="20567806">
            <a:off x="13641913" y="5373173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3339C269-9A86-7F4F-B3F5-855C519B5C4F}"/>
              </a:ext>
            </a:extLst>
          </p:cNvPr>
          <p:cNvSpPr/>
          <p:nvPr/>
        </p:nvSpPr>
        <p:spPr>
          <a:xfrm rot="1386122">
            <a:off x="13651015" y="810323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AB35F11C-7956-AF46-B0AB-922738D23008}"/>
              </a:ext>
            </a:extLst>
          </p:cNvPr>
          <p:cNvSpPr/>
          <p:nvPr/>
        </p:nvSpPr>
        <p:spPr>
          <a:xfrm>
            <a:off x="8689493" y="6653234"/>
            <a:ext cx="1261273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F7490909-34E2-454F-AB27-6E28E96F1FDD}"/>
              </a:ext>
            </a:extLst>
          </p:cNvPr>
          <p:cNvSpPr/>
          <p:nvPr/>
        </p:nvSpPr>
        <p:spPr>
          <a:xfrm>
            <a:off x="19092581" y="4906700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399ECBA-EF20-EE4D-B0B3-F512876A9101}"/>
              </a:ext>
            </a:extLst>
          </p:cNvPr>
          <p:cNvSpPr/>
          <p:nvPr/>
        </p:nvSpPr>
        <p:spPr>
          <a:xfrm>
            <a:off x="21123802" y="4462600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HTML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、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JS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、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CSS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A608F201-DD7A-894D-A4DE-BB9708DDC059}"/>
              </a:ext>
            </a:extLst>
          </p:cNvPr>
          <p:cNvSpPr/>
          <p:nvPr/>
        </p:nvSpPr>
        <p:spPr>
          <a:xfrm>
            <a:off x="19092581" y="6663434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BC4FD692-2F34-8F4E-8214-871B16BA6151}"/>
              </a:ext>
            </a:extLst>
          </p:cNvPr>
          <p:cNvSpPr/>
          <p:nvPr/>
        </p:nvSpPr>
        <p:spPr>
          <a:xfrm>
            <a:off x="21123802" y="6219334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HTML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、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JS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、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CSS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A65A610F-99FE-CB4F-A24E-24DA9175E090}"/>
              </a:ext>
            </a:extLst>
          </p:cNvPr>
          <p:cNvSpPr/>
          <p:nvPr/>
        </p:nvSpPr>
        <p:spPr>
          <a:xfrm>
            <a:off x="19092581" y="8590958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C02E1B6-9E24-8B44-B460-14F3C5285229}"/>
              </a:ext>
            </a:extLst>
          </p:cNvPr>
          <p:cNvSpPr/>
          <p:nvPr/>
        </p:nvSpPr>
        <p:spPr>
          <a:xfrm>
            <a:off x="21123802" y="8146858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HTML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、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JS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、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CSS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875224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SW</a:t>
            </a:r>
            <a:r>
              <a:rPr lang="zh-CN" altLang="en-US" dirty="0"/>
              <a:t>安装</a:t>
            </a:r>
            <a:r>
              <a:rPr lang="en-US" altLang="zh-CN" dirty="0"/>
              <a:t>/</a:t>
            </a:r>
            <a:r>
              <a:rPr lang="zh-CN" altLang="en-US" dirty="0"/>
              <a:t>激活状态</a:t>
            </a:r>
            <a:endParaRPr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C140009-318A-0C49-BA47-D2C4793E44FC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56369CD-95A6-4D4C-9999-06EE82DD5F2A}"/>
              </a:ext>
            </a:extLst>
          </p:cNvPr>
          <p:cNvSpPr/>
          <p:nvPr/>
        </p:nvSpPr>
        <p:spPr>
          <a:xfrm>
            <a:off x="9486135" y="4292642"/>
            <a:ext cx="2993139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I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nstall/</a:t>
            </a:r>
            <a:r>
              <a:rPr lang="en-US" altLang="zh-CN" sz="3200" b="0" dirty="0"/>
              <a:t> A</a:t>
            </a:r>
            <a:r>
              <a:rPr lang="en" altLang="zh-CN" sz="3200" b="0" dirty="0" err="1"/>
              <a:t>ctivate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SW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B476928-6F9E-524E-ACFF-A59B8535536B}"/>
              </a:ext>
            </a:extLst>
          </p:cNvPr>
          <p:cNvSpPr/>
          <p:nvPr/>
        </p:nvSpPr>
        <p:spPr>
          <a:xfrm>
            <a:off x="15452841" y="4241668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151BFFF-58E6-BF4C-A064-3862AB0F884B}"/>
              </a:ext>
            </a:extLst>
          </p:cNvPr>
          <p:cNvSpPr/>
          <p:nvPr/>
        </p:nvSpPr>
        <p:spPr>
          <a:xfrm>
            <a:off x="15452841" y="8923480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E41A6BB-6C62-BF46-80A1-EB814FE09100}"/>
              </a:ext>
            </a:extLst>
          </p:cNvPr>
          <p:cNvSpPr/>
          <p:nvPr/>
        </p:nvSpPr>
        <p:spPr>
          <a:xfrm>
            <a:off x="9528270" y="8895055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3AFC4C2F-1142-4B48-B7A0-ACBD7839481A}"/>
              </a:ext>
            </a:extLst>
          </p:cNvPr>
          <p:cNvSpPr/>
          <p:nvPr/>
        </p:nvSpPr>
        <p:spPr>
          <a:xfrm rot="2004893">
            <a:off x="3877804" y="7457519"/>
            <a:ext cx="5438068" cy="4068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831130BD-BA81-D644-ACCF-DED00E39B09C}"/>
              </a:ext>
            </a:extLst>
          </p:cNvPr>
          <p:cNvSpPr/>
          <p:nvPr/>
        </p:nvSpPr>
        <p:spPr>
          <a:xfrm rot="9217433">
            <a:off x="11283106" y="6963768"/>
            <a:ext cx="5147643" cy="4196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CF817EE1-7ADC-4C4A-9F2F-534A8D84B6A7}"/>
              </a:ext>
            </a:extLst>
          </p:cNvPr>
          <p:cNvSpPr/>
          <p:nvPr/>
        </p:nvSpPr>
        <p:spPr>
          <a:xfrm>
            <a:off x="13120403" y="4725980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520C651B-2664-7C4D-A725-AC36289005D2}"/>
              </a:ext>
            </a:extLst>
          </p:cNvPr>
          <p:cNvSpPr/>
          <p:nvPr/>
        </p:nvSpPr>
        <p:spPr>
          <a:xfrm>
            <a:off x="13200229" y="93675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C852E731-93D7-E14E-B82A-A6D5A2CE0513}"/>
              </a:ext>
            </a:extLst>
          </p:cNvPr>
          <p:cNvSpPr/>
          <p:nvPr/>
        </p:nvSpPr>
        <p:spPr>
          <a:xfrm>
            <a:off x="6512568" y="4725981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" name="图形 3" descr="问号">
            <a:extLst>
              <a:ext uri="{FF2B5EF4-FFF2-40B4-BE49-F238E27FC236}">
                <a16:creationId xmlns:a16="http://schemas.microsoft.com/office/drawing/2014/main" id="{6AF46C39-9B30-6544-B0AE-FADB12A64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0152" y="4255225"/>
            <a:ext cx="1345554" cy="13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6040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Precache</a:t>
            </a:r>
            <a:r>
              <a:rPr lang="zh-CN" altLang="en-US" dirty="0"/>
              <a:t>方案</a:t>
            </a:r>
            <a:endParaRPr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C140009-318A-0C49-BA47-D2C4793E44FC}"/>
              </a:ext>
            </a:extLst>
          </p:cNvPr>
          <p:cNvSpPr/>
          <p:nvPr/>
        </p:nvSpPr>
        <p:spPr>
          <a:xfrm>
            <a:off x="939800" y="6565418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E41A6BB-6C62-BF46-80A1-EB814FE09100}"/>
              </a:ext>
            </a:extLst>
          </p:cNvPr>
          <p:cNvSpPr/>
          <p:nvPr/>
        </p:nvSpPr>
        <p:spPr>
          <a:xfrm>
            <a:off x="7126267" y="8509860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B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ody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CF817EE1-7ADC-4C4A-9F2F-534A8D84B6A7}"/>
              </a:ext>
            </a:extLst>
          </p:cNvPr>
          <p:cNvSpPr/>
          <p:nvPr/>
        </p:nvSpPr>
        <p:spPr>
          <a:xfrm>
            <a:off x="10475885" y="4716247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520C651B-2664-7C4D-A725-AC36289005D2}"/>
              </a:ext>
            </a:extLst>
          </p:cNvPr>
          <p:cNvSpPr/>
          <p:nvPr/>
        </p:nvSpPr>
        <p:spPr>
          <a:xfrm>
            <a:off x="10455736" y="8919016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C852E731-93D7-E14E-B82A-A6D5A2CE0513}"/>
              </a:ext>
            </a:extLst>
          </p:cNvPr>
          <p:cNvSpPr/>
          <p:nvPr/>
        </p:nvSpPr>
        <p:spPr>
          <a:xfrm rot="19660248">
            <a:off x="4291195" y="5761642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74F12105-2D34-1645-982C-40BC527BA399}"/>
              </a:ext>
            </a:extLst>
          </p:cNvPr>
          <p:cNvSpPr/>
          <p:nvPr/>
        </p:nvSpPr>
        <p:spPr>
          <a:xfrm rot="1211267">
            <a:off x="4355987" y="8146400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3B785B9-6496-8E48-BFB2-705A54719870}"/>
              </a:ext>
            </a:extLst>
          </p:cNvPr>
          <p:cNvSpPr/>
          <p:nvPr/>
        </p:nvSpPr>
        <p:spPr>
          <a:xfrm>
            <a:off x="17681981" y="4272148"/>
            <a:ext cx="2993139" cy="12773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 err="1">
                <a:latin typeface="+mn-lt"/>
                <a:ea typeface="+mn-ea"/>
                <a:cs typeface="+mn-cs"/>
                <a:sym typeface="Helvetica Neue Medium"/>
              </a:rPr>
              <a:t>IndexedDB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4E794B7C-A493-2A44-A6C7-DD2B0017C729}"/>
              </a:ext>
            </a:extLst>
          </p:cNvPr>
          <p:cNvSpPr/>
          <p:nvPr/>
        </p:nvSpPr>
        <p:spPr>
          <a:xfrm>
            <a:off x="15753065" y="4712444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E72FC4A-1DC6-FD45-98E1-C16D261384BC}"/>
              </a:ext>
            </a:extLst>
          </p:cNvPr>
          <p:cNvSpPr/>
          <p:nvPr/>
        </p:nvSpPr>
        <p:spPr>
          <a:xfrm>
            <a:off x="17729212" y="8540070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6BBBDC5-C62E-E145-B0B1-845F27303B68}"/>
              </a:ext>
            </a:extLst>
          </p:cNvPr>
          <p:cNvSpPr/>
          <p:nvPr/>
        </p:nvSpPr>
        <p:spPr>
          <a:xfrm>
            <a:off x="12427739" y="8509860"/>
            <a:ext cx="2993139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I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nstall/</a:t>
            </a:r>
            <a:r>
              <a:rPr lang="en-US" altLang="zh-CN" sz="3200" b="0" dirty="0"/>
              <a:t> A</a:t>
            </a:r>
            <a:r>
              <a:rPr lang="en" altLang="zh-CN" sz="3200" b="0" dirty="0" err="1"/>
              <a:t>ctivate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SW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0CE598F4-1497-7C40-9B19-22B5B97E063D}"/>
              </a:ext>
            </a:extLst>
          </p:cNvPr>
          <p:cNvSpPr/>
          <p:nvPr/>
        </p:nvSpPr>
        <p:spPr>
          <a:xfrm>
            <a:off x="15819090" y="8919015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EF5F2933-D7CD-474F-9DEB-3D5E7CA2098B}"/>
              </a:ext>
            </a:extLst>
          </p:cNvPr>
          <p:cNvSpPr/>
          <p:nvPr/>
        </p:nvSpPr>
        <p:spPr>
          <a:xfrm rot="19177458">
            <a:off x="15221901" y="6932952"/>
            <a:ext cx="3564000" cy="3888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C12C555-279A-2F44-9497-56681525ABF0}"/>
              </a:ext>
            </a:extLst>
          </p:cNvPr>
          <p:cNvSpPr/>
          <p:nvPr/>
        </p:nvSpPr>
        <p:spPr>
          <a:xfrm>
            <a:off x="12404801" y="4272148"/>
            <a:ext cx="2993139" cy="1277332"/>
          </a:xfrm>
          <a:prstGeom prst="roundRect">
            <a:avLst/>
          </a:prstGeom>
          <a:solidFill>
            <a:srgbClr val="F0913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Precache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C9346DAE-BF13-F148-9BFB-9B2ECFEBEC43}"/>
              </a:ext>
            </a:extLst>
          </p:cNvPr>
          <p:cNvSpPr/>
          <p:nvPr/>
        </p:nvSpPr>
        <p:spPr>
          <a:xfrm>
            <a:off x="7126267" y="4312360"/>
            <a:ext cx="2993139" cy="12773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Head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4638667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Precache</a:t>
            </a:r>
            <a:r>
              <a:rPr lang="zh-CN" altLang="en-US" dirty="0"/>
              <a:t>方案</a:t>
            </a:r>
            <a:endParaRPr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C140009-318A-0C49-BA47-D2C4793E44FC}"/>
              </a:ext>
            </a:extLst>
          </p:cNvPr>
          <p:cNvSpPr/>
          <p:nvPr/>
        </p:nvSpPr>
        <p:spPr>
          <a:xfrm>
            <a:off x="939800" y="6565418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B476928-6F9E-524E-ACFF-A59B8535536B}"/>
              </a:ext>
            </a:extLst>
          </p:cNvPr>
          <p:cNvSpPr/>
          <p:nvPr/>
        </p:nvSpPr>
        <p:spPr>
          <a:xfrm>
            <a:off x="12404801" y="4272148"/>
            <a:ext cx="2993139" cy="1277332"/>
          </a:xfrm>
          <a:prstGeom prst="roundRect">
            <a:avLst/>
          </a:prstGeom>
          <a:solidFill>
            <a:srgbClr val="F0913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Precache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151BFFF-58E6-BF4C-A064-3862AB0F884B}"/>
              </a:ext>
            </a:extLst>
          </p:cNvPr>
          <p:cNvSpPr/>
          <p:nvPr/>
        </p:nvSpPr>
        <p:spPr>
          <a:xfrm>
            <a:off x="7126267" y="4312360"/>
            <a:ext cx="2993139" cy="12773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Head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E41A6BB-6C62-BF46-80A1-EB814FE09100}"/>
              </a:ext>
            </a:extLst>
          </p:cNvPr>
          <p:cNvSpPr/>
          <p:nvPr/>
        </p:nvSpPr>
        <p:spPr>
          <a:xfrm>
            <a:off x="7126267" y="8509860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B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ody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CF817EE1-7ADC-4C4A-9F2F-534A8D84B6A7}"/>
              </a:ext>
            </a:extLst>
          </p:cNvPr>
          <p:cNvSpPr/>
          <p:nvPr/>
        </p:nvSpPr>
        <p:spPr>
          <a:xfrm>
            <a:off x="10475885" y="4716247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520C651B-2664-7C4D-A725-AC36289005D2}"/>
              </a:ext>
            </a:extLst>
          </p:cNvPr>
          <p:cNvSpPr/>
          <p:nvPr/>
        </p:nvSpPr>
        <p:spPr>
          <a:xfrm>
            <a:off x="10455736" y="8919016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C852E731-93D7-E14E-B82A-A6D5A2CE0513}"/>
              </a:ext>
            </a:extLst>
          </p:cNvPr>
          <p:cNvSpPr/>
          <p:nvPr/>
        </p:nvSpPr>
        <p:spPr>
          <a:xfrm rot="19660248">
            <a:off x="4291195" y="5761642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74F12105-2D34-1645-982C-40BC527BA399}"/>
              </a:ext>
            </a:extLst>
          </p:cNvPr>
          <p:cNvSpPr/>
          <p:nvPr/>
        </p:nvSpPr>
        <p:spPr>
          <a:xfrm rot="1211267">
            <a:off x="4355987" y="8146400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3B785B9-6496-8E48-BFB2-705A54719870}"/>
              </a:ext>
            </a:extLst>
          </p:cNvPr>
          <p:cNvSpPr/>
          <p:nvPr/>
        </p:nvSpPr>
        <p:spPr>
          <a:xfrm>
            <a:off x="17681981" y="4272148"/>
            <a:ext cx="2993139" cy="12773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 err="1">
                <a:latin typeface="+mn-lt"/>
                <a:ea typeface="+mn-ea"/>
                <a:cs typeface="+mn-cs"/>
                <a:sym typeface="Helvetica Neue Medium"/>
              </a:rPr>
              <a:t>IndexedDB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4E794B7C-A493-2A44-A6C7-DD2B0017C729}"/>
              </a:ext>
            </a:extLst>
          </p:cNvPr>
          <p:cNvSpPr/>
          <p:nvPr/>
        </p:nvSpPr>
        <p:spPr>
          <a:xfrm>
            <a:off x="15753065" y="4712444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E72FC4A-1DC6-FD45-98E1-C16D261384BC}"/>
              </a:ext>
            </a:extLst>
          </p:cNvPr>
          <p:cNvSpPr/>
          <p:nvPr/>
        </p:nvSpPr>
        <p:spPr>
          <a:xfrm>
            <a:off x="17729212" y="8540070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6BBBDC5-C62E-E145-B0B1-845F27303B68}"/>
              </a:ext>
            </a:extLst>
          </p:cNvPr>
          <p:cNvSpPr/>
          <p:nvPr/>
        </p:nvSpPr>
        <p:spPr>
          <a:xfrm>
            <a:off x="12427739" y="8509860"/>
            <a:ext cx="2993139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I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nstall/</a:t>
            </a:r>
            <a:r>
              <a:rPr lang="en-US" altLang="zh-CN" sz="3200" b="0" dirty="0"/>
              <a:t> A</a:t>
            </a:r>
            <a:r>
              <a:rPr lang="en" altLang="zh-CN" sz="3200" b="0" dirty="0" err="1"/>
              <a:t>ctivate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SW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0CE598F4-1497-7C40-9B19-22B5B97E063D}"/>
              </a:ext>
            </a:extLst>
          </p:cNvPr>
          <p:cNvSpPr/>
          <p:nvPr/>
        </p:nvSpPr>
        <p:spPr>
          <a:xfrm>
            <a:off x="15819090" y="8919015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EF5F2933-D7CD-474F-9DEB-3D5E7CA2098B}"/>
              </a:ext>
            </a:extLst>
          </p:cNvPr>
          <p:cNvSpPr/>
          <p:nvPr/>
        </p:nvSpPr>
        <p:spPr>
          <a:xfrm rot="19177458">
            <a:off x="15221901" y="6932952"/>
            <a:ext cx="3564000" cy="3888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7" name="图形 16" descr="关闭">
            <a:extLst>
              <a:ext uri="{FF2B5EF4-FFF2-40B4-BE49-F238E27FC236}">
                <a16:creationId xmlns:a16="http://schemas.microsoft.com/office/drawing/2014/main" id="{08EECCD0-6B3D-EB44-9D9E-F681D176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68581" y="4449810"/>
            <a:ext cx="914400" cy="914400"/>
          </a:xfrm>
          <a:prstGeom prst="rect">
            <a:avLst/>
          </a:prstGeom>
        </p:spPr>
      </p:pic>
      <p:pic>
        <p:nvPicPr>
          <p:cNvPr id="19" name="图形 18" descr="关闭">
            <a:extLst>
              <a:ext uri="{FF2B5EF4-FFF2-40B4-BE49-F238E27FC236}">
                <a16:creationId xmlns:a16="http://schemas.microsoft.com/office/drawing/2014/main" id="{86C29DC3-B997-9A41-9C1E-409A22AFC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98615" y="8721536"/>
            <a:ext cx="914400" cy="914400"/>
          </a:xfrm>
          <a:prstGeom prst="rect">
            <a:avLst/>
          </a:prstGeom>
        </p:spPr>
      </p:pic>
      <p:sp>
        <p:nvSpPr>
          <p:cNvPr id="26" name="圆角矩形 25">
            <a:extLst>
              <a:ext uri="{FF2B5EF4-FFF2-40B4-BE49-F238E27FC236}">
                <a16:creationId xmlns:a16="http://schemas.microsoft.com/office/drawing/2014/main" id="{DC360562-5334-AF4B-B246-DB789ED5C37D}"/>
              </a:ext>
            </a:extLst>
          </p:cNvPr>
          <p:cNvSpPr/>
          <p:nvPr/>
        </p:nvSpPr>
        <p:spPr>
          <a:xfrm>
            <a:off x="21091641" y="6488686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" name="图形 3" descr="选中标记">
            <a:extLst>
              <a:ext uri="{FF2B5EF4-FFF2-40B4-BE49-F238E27FC236}">
                <a16:creationId xmlns:a16="http://schemas.microsoft.com/office/drawing/2014/main" id="{0B925468-BFB2-E74F-8E4E-5D85B3C81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88210" y="70786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089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正文"/>
          <p:cNvSpPr txBox="1">
            <a:spLocks noGrp="1"/>
          </p:cNvSpPr>
          <p:nvPr>
            <p:ph type="body" idx="1"/>
          </p:nvPr>
        </p:nvSpPr>
        <p:spPr>
          <a:xfrm>
            <a:off x="8313601" y="2696387"/>
            <a:ext cx="7549251" cy="779244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首屏性能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手</a:t>
            </a:r>
            <a:r>
              <a:rPr lang="en-US" altLang="zh-CN" dirty="0"/>
              <a:t>Q</a:t>
            </a:r>
            <a:r>
              <a:rPr lang="zh-CN" altLang="en-US" dirty="0"/>
              <a:t>下业务性能：</a:t>
            </a:r>
            <a:r>
              <a:rPr lang="en-US" altLang="zh-CN" dirty="0"/>
              <a:t>900ms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非手</a:t>
            </a:r>
            <a:r>
              <a:rPr lang="en-US" altLang="zh-CN" dirty="0"/>
              <a:t>Q</a:t>
            </a:r>
            <a:r>
              <a:rPr lang="zh-CN" altLang="en-US" dirty="0"/>
              <a:t>业务性能：</a:t>
            </a:r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1.4s</a:t>
            </a: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业务现状</a:t>
            </a:r>
            <a:endParaRPr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A005BF02-564A-D748-A01C-40685F30F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695336"/>
              </p:ext>
            </p:extLst>
          </p:nvPr>
        </p:nvGraphicFramePr>
        <p:xfrm>
          <a:off x="14074757" y="2323551"/>
          <a:ext cx="10441524" cy="9133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F00FA72-2CB6-1949-884C-6063412478EF}"/>
              </a:ext>
            </a:extLst>
          </p:cNvPr>
          <p:cNvSpPr txBox="1"/>
          <p:nvPr/>
        </p:nvSpPr>
        <p:spPr>
          <a:xfrm>
            <a:off x="16426459" y="5440852"/>
            <a:ext cx="150055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38%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6790E2-5D5F-884B-A8B1-B9EEA36E2821}"/>
              </a:ext>
            </a:extLst>
          </p:cNvPr>
          <p:cNvSpPr txBox="1"/>
          <p:nvPr/>
        </p:nvSpPr>
        <p:spPr>
          <a:xfrm>
            <a:off x="19991174" y="6858000"/>
            <a:ext cx="150055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62%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09426D97-E6E2-5542-8D60-1CFA321B2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94" y="2386707"/>
            <a:ext cx="5753100" cy="100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3200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PWA+</a:t>
            </a:r>
            <a:r>
              <a:rPr lang="zh-CN" altLang="en-US" dirty="0"/>
              <a:t>预缓存策略（优化数据）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BB134-F37C-E44E-8DB1-19E355820913}"/>
              </a:ext>
            </a:extLst>
          </p:cNvPr>
          <p:cNvSpPr txBox="1"/>
          <p:nvPr/>
        </p:nvSpPr>
        <p:spPr>
          <a:xfrm>
            <a:off x="2256389" y="2525147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4400" dirty="0"/>
              <a:t>命中率优化</a:t>
            </a: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208F7296-16F5-B34B-9DED-452C1E5D6B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5627921"/>
              </p:ext>
            </p:extLst>
          </p:nvPr>
        </p:nvGraphicFramePr>
        <p:xfrm>
          <a:off x="2678953" y="3532544"/>
          <a:ext cx="19241247" cy="8991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53964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PWA+</a:t>
            </a:r>
            <a:r>
              <a:rPr lang="zh-CN" altLang="en-US" dirty="0"/>
              <a:t>平台（</a:t>
            </a:r>
            <a:r>
              <a:rPr lang="en-US" altLang="zh-CN" dirty="0"/>
              <a:t>SSR</a:t>
            </a:r>
            <a:r>
              <a:rPr lang="zh-CN" altLang="en-US" dirty="0"/>
              <a:t>优化方案）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BB134-F37C-E44E-8DB1-19E355820913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非一级页面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ECCE21-9A66-004F-B8EE-B596A79A64FE}"/>
              </a:ext>
            </a:extLst>
          </p:cNvPr>
          <p:cNvSpPr txBox="1"/>
          <p:nvPr/>
        </p:nvSpPr>
        <p:spPr>
          <a:xfrm>
            <a:off x="14062906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非一级页面预加载方案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23FE5A-57CA-2E44-A8FD-5F2747DE5892}"/>
              </a:ext>
            </a:extLst>
          </p:cNvPr>
          <p:cNvSpPr/>
          <p:nvPr/>
        </p:nvSpPr>
        <p:spPr>
          <a:xfrm>
            <a:off x="14614093" y="3300999"/>
            <a:ext cx="9456142" cy="2201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前置页面，提前安装</a:t>
            </a:r>
            <a:r>
              <a:rPr lang="en-US" altLang="zh-CN" b="0" dirty="0"/>
              <a:t>SW</a:t>
            </a:r>
            <a:r>
              <a:rPr lang="zh-CN" altLang="en-US" b="0" dirty="0"/>
              <a:t>，同时通过下发配置，  预加载需要缓存的资源，如</a:t>
            </a:r>
            <a:r>
              <a:rPr lang="en-US" altLang="zh-CN" b="0" dirty="0"/>
              <a:t>html</a:t>
            </a:r>
            <a:r>
              <a:rPr lang="zh-CN" altLang="en-US" b="0" dirty="0"/>
              <a:t>、</a:t>
            </a:r>
            <a:r>
              <a:rPr lang="en-US" altLang="zh-CN" b="0" dirty="0" err="1"/>
              <a:t>js</a:t>
            </a:r>
            <a:r>
              <a:rPr lang="zh-CN" altLang="en-US" b="0" dirty="0"/>
              <a:t>、</a:t>
            </a:r>
            <a:r>
              <a:rPr lang="en-US" altLang="zh-CN" b="0" dirty="0" err="1"/>
              <a:t>css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B6B3325-5FF2-FD4D-8C78-F8C895436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483" y="3407560"/>
            <a:ext cx="4738921" cy="840622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D6963A-430A-1647-8A1F-4FFCE40F1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219" y="3407560"/>
            <a:ext cx="4788792" cy="8406226"/>
          </a:xfrm>
          <a:prstGeom prst="rect">
            <a:avLst/>
          </a:prstGeom>
        </p:spPr>
      </p:pic>
      <p:sp>
        <p:nvSpPr>
          <p:cNvPr id="19" name="右箭头 18">
            <a:extLst>
              <a:ext uri="{FF2B5EF4-FFF2-40B4-BE49-F238E27FC236}">
                <a16:creationId xmlns:a16="http://schemas.microsoft.com/office/drawing/2014/main" id="{1A4B1FBE-408D-5642-8772-D22EE108ABDC}"/>
              </a:ext>
            </a:extLst>
          </p:cNvPr>
          <p:cNvSpPr/>
          <p:nvPr/>
        </p:nvSpPr>
        <p:spPr>
          <a:xfrm>
            <a:off x="7490694" y="6880214"/>
            <a:ext cx="1001235" cy="32595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6895746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F184F03-81DC-314C-B68D-DDA8D5D03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81" y="3229034"/>
            <a:ext cx="4521200" cy="8026400"/>
          </a:xfrm>
          <a:prstGeom prst="rect">
            <a:avLst/>
          </a:prstGeom>
        </p:spPr>
      </p:pic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PWA+</a:t>
            </a:r>
            <a:r>
              <a:rPr lang="zh-CN" altLang="en-US" dirty="0"/>
              <a:t>平台（</a:t>
            </a:r>
            <a:r>
              <a:rPr lang="en-US" altLang="zh-CN" dirty="0"/>
              <a:t>SSR</a:t>
            </a:r>
            <a:r>
              <a:rPr lang="zh-CN" altLang="en-US" dirty="0"/>
              <a:t>优化方案）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BB134-F37C-E44E-8DB1-19E355820913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</a:t>
            </a:r>
            <a:r>
              <a:rPr kumimoji="1" lang="en-US" altLang="zh-CN" sz="3600" dirty="0"/>
              <a:t>APP</a:t>
            </a:r>
            <a:r>
              <a:rPr kumimoji="1" lang="zh-CN" altLang="en-US" sz="3600" dirty="0"/>
              <a:t>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ECCE21-9A66-004F-B8EE-B596A79A64FE}"/>
              </a:ext>
            </a:extLst>
          </p:cNvPr>
          <p:cNvSpPr txBox="1"/>
          <p:nvPr/>
        </p:nvSpPr>
        <p:spPr>
          <a:xfrm>
            <a:off x="14062906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非一级页面预加载方案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23FE5A-57CA-2E44-A8FD-5F2747DE5892}"/>
              </a:ext>
            </a:extLst>
          </p:cNvPr>
          <p:cNvSpPr/>
          <p:nvPr/>
        </p:nvSpPr>
        <p:spPr>
          <a:xfrm>
            <a:off x="14614093" y="3300999"/>
            <a:ext cx="9456142" cy="2201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前置页面，提前安装</a:t>
            </a:r>
            <a:r>
              <a:rPr lang="en-US" altLang="zh-CN" b="0" dirty="0"/>
              <a:t>SW</a:t>
            </a:r>
            <a:r>
              <a:rPr lang="zh-CN" altLang="en-US" b="0" dirty="0"/>
              <a:t>，同时通过下发配置，  预加载需要缓存的资源，如</a:t>
            </a:r>
            <a:r>
              <a:rPr lang="en-US" altLang="zh-CN" b="0" dirty="0"/>
              <a:t>html</a:t>
            </a:r>
            <a:r>
              <a:rPr lang="zh-CN" altLang="en-US" b="0" dirty="0"/>
              <a:t>、</a:t>
            </a:r>
            <a:r>
              <a:rPr lang="en-US" altLang="zh-CN" b="0" dirty="0" err="1"/>
              <a:t>js</a:t>
            </a:r>
            <a:r>
              <a:rPr lang="zh-CN" altLang="en-US" b="0" dirty="0"/>
              <a:t>、</a:t>
            </a:r>
            <a:r>
              <a:rPr lang="en-US" altLang="zh-CN" b="0" dirty="0" err="1"/>
              <a:t>css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7534FA-A8BE-384D-B822-609723654CD5}"/>
              </a:ext>
            </a:extLst>
          </p:cNvPr>
          <p:cNvSpPr txBox="1"/>
          <p:nvPr/>
        </p:nvSpPr>
        <p:spPr>
          <a:xfrm>
            <a:off x="14062906" y="5631956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一级页面预加载方案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7AD701-62B6-AA4C-9F65-A7DA7CAB2A36}"/>
              </a:ext>
            </a:extLst>
          </p:cNvPr>
          <p:cNvSpPr/>
          <p:nvPr/>
        </p:nvSpPr>
        <p:spPr>
          <a:xfrm>
            <a:off x="14614093" y="6407808"/>
            <a:ext cx="9456142" cy="3586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进入</a:t>
            </a:r>
            <a:r>
              <a:rPr lang="en-US" altLang="zh-CN" b="0" dirty="0"/>
              <a:t>APP</a:t>
            </a:r>
            <a:r>
              <a:rPr lang="zh-CN" altLang="en-US" b="0" dirty="0"/>
              <a:t>打开空的</a:t>
            </a:r>
            <a:r>
              <a:rPr lang="en-US" altLang="zh-CN" b="0" dirty="0" err="1"/>
              <a:t>webview</a:t>
            </a:r>
            <a:r>
              <a:rPr lang="zh-CN" altLang="en-US" b="0" dirty="0"/>
              <a:t>，通过下发配置，预加载一级页面必须的资源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用户可预加载资源存放到</a:t>
            </a:r>
            <a:r>
              <a:rPr lang="en-US" altLang="zh-CN" b="0" dirty="0" err="1"/>
              <a:t>IndexedDB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B188D5AC-48F8-6440-9BD9-6647DCE03A22}"/>
              </a:ext>
            </a:extLst>
          </p:cNvPr>
          <p:cNvSpPr/>
          <p:nvPr/>
        </p:nvSpPr>
        <p:spPr>
          <a:xfrm>
            <a:off x="7260668" y="6916283"/>
            <a:ext cx="1001235" cy="32595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1A3FECAB-E356-1445-AD87-CA085FF1946D}"/>
              </a:ext>
            </a:extLst>
          </p:cNvPr>
          <p:cNvSpPr/>
          <p:nvPr/>
        </p:nvSpPr>
        <p:spPr>
          <a:xfrm>
            <a:off x="9396716" y="6603568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空白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webview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" name="图片 3" descr="图片包含 电子产品, 照片, 室内, 人员&#10;&#10;描述已自动生成">
            <a:extLst>
              <a:ext uri="{FF2B5EF4-FFF2-40B4-BE49-F238E27FC236}">
                <a16:creationId xmlns:a16="http://schemas.microsoft.com/office/drawing/2014/main" id="{767D0A1A-5CEC-AE41-B9E2-1A45113BA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300999"/>
            <a:ext cx="4521200" cy="80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8106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PWA+</a:t>
            </a:r>
            <a:r>
              <a:rPr lang="zh-CN" altLang="en-US" dirty="0"/>
              <a:t>平台（</a:t>
            </a:r>
            <a:r>
              <a:rPr lang="en-US" altLang="zh-CN" dirty="0"/>
              <a:t>SSR</a:t>
            </a:r>
            <a:r>
              <a:rPr lang="zh-CN" altLang="en-US" dirty="0"/>
              <a:t>优化方案）</a:t>
            </a:r>
            <a:endParaRPr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BB134-F37C-E44E-8DB1-19E355820913}"/>
              </a:ext>
            </a:extLst>
          </p:cNvPr>
          <p:cNvSpPr txBox="1"/>
          <p:nvPr/>
        </p:nvSpPr>
        <p:spPr>
          <a:xfrm>
            <a:off x="2256389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性能优化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B2E16822-8154-DF45-8C8A-353FCE1EB5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737800"/>
              </p:ext>
            </p:extLst>
          </p:nvPr>
        </p:nvGraphicFramePr>
        <p:xfrm>
          <a:off x="2692401" y="3532544"/>
          <a:ext cx="10082306" cy="8982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4ECCE21-9A66-004F-B8EE-B596A79A64FE}"/>
              </a:ext>
            </a:extLst>
          </p:cNvPr>
          <p:cNvSpPr txBox="1"/>
          <p:nvPr/>
        </p:nvSpPr>
        <p:spPr>
          <a:xfrm>
            <a:off x="14062906" y="2525147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非一级页面预加载方案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23FE5A-57CA-2E44-A8FD-5F2747DE5892}"/>
              </a:ext>
            </a:extLst>
          </p:cNvPr>
          <p:cNvSpPr/>
          <p:nvPr/>
        </p:nvSpPr>
        <p:spPr>
          <a:xfrm>
            <a:off x="14614093" y="3300999"/>
            <a:ext cx="9456142" cy="2201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前置页面，提前安装</a:t>
            </a:r>
            <a:r>
              <a:rPr lang="en-US" altLang="zh-CN" b="0" dirty="0"/>
              <a:t>SW</a:t>
            </a:r>
            <a:r>
              <a:rPr lang="zh-CN" altLang="en-US" b="0" dirty="0"/>
              <a:t>，同时通过下发配置，  预加载需要缓存的资源，如</a:t>
            </a:r>
            <a:r>
              <a:rPr lang="en-US" altLang="zh-CN" b="0" dirty="0"/>
              <a:t>html</a:t>
            </a:r>
            <a:r>
              <a:rPr lang="zh-CN" altLang="en-US" b="0" dirty="0"/>
              <a:t>、</a:t>
            </a:r>
            <a:r>
              <a:rPr lang="en-US" altLang="zh-CN" b="0" dirty="0" err="1"/>
              <a:t>js</a:t>
            </a:r>
            <a:r>
              <a:rPr lang="zh-CN" altLang="en-US" b="0" dirty="0"/>
              <a:t>、</a:t>
            </a:r>
            <a:r>
              <a:rPr lang="en-US" altLang="zh-CN" b="0" dirty="0" err="1"/>
              <a:t>css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7534FA-A8BE-384D-B822-609723654CD5}"/>
              </a:ext>
            </a:extLst>
          </p:cNvPr>
          <p:cNvSpPr txBox="1"/>
          <p:nvPr/>
        </p:nvSpPr>
        <p:spPr>
          <a:xfrm>
            <a:off x="14062906" y="5631956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一级页面预加载方案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7AD701-62B6-AA4C-9F65-A7DA7CAB2A36}"/>
              </a:ext>
            </a:extLst>
          </p:cNvPr>
          <p:cNvSpPr/>
          <p:nvPr/>
        </p:nvSpPr>
        <p:spPr>
          <a:xfrm>
            <a:off x="14614093" y="6407808"/>
            <a:ext cx="9456142" cy="3586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进入</a:t>
            </a:r>
            <a:r>
              <a:rPr lang="en-US" altLang="zh-CN" b="0" dirty="0"/>
              <a:t>APP</a:t>
            </a:r>
            <a:r>
              <a:rPr lang="zh-CN" altLang="en-US" b="0" dirty="0"/>
              <a:t>打开空的</a:t>
            </a:r>
            <a:r>
              <a:rPr lang="en-US" altLang="zh-CN" b="0" dirty="0" err="1"/>
              <a:t>webview</a:t>
            </a:r>
            <a:r>
              <a:rPr lang="zh-CN" altLang="en-US" b="0" dirty="0"/>
              <a:t>，通过下发配置，预加载一级页面必须的资源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用户 可预加载资源存放到</a:t>
            </a:r>
            <a:r>
              <a:rPr lang="en-US" altLang="zh-CN" b="0" dirty="0" err="1"/>
              <a:t>IndexedDB</a:t>
            </a:r>
            <a:endParaRPr lang="en-US" altLang="zh-CN" b="0" dirty="0"/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59B56B-EDFD-FD45-A313-25EADF8B0B42}"/>
              </a:ext>
            </a:extLst>
          </p:cNvPr>
          <p:cNvSpPr txBox="1"/>
          <p:nvPr/>
        </p:nvSpPr>
        <p:spPr>
          <a:xfrm>
            <a:off x="14062906" y="9308153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话题页最终优化数据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81E60B-9641-4A43-A0C9-9239E53D8871}"/>
              </a:ext>
            </a:extLst>
          </p:cNvPr>
          <p:cNvSpPr/>
          <p:nvPr/>
        </p:nvSpPr>
        <p:spPr>
          <a:xfrm>
            <a:off x="14614093" y="10084005"/>
            <a:ext cx="9456142" cy="1508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1.4s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=&gt;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1.2s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=&gt;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1s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=&gt;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0.6s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kumimoji="1" lang="zh-CN" altLang="en-US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7422CE-B448-B447-BCD6-E14225C001ED}"/>
              </a:ext>
            </a:extLst>
          </p:cNvPr>
          <p:cNvSpPr txBox="1"/>
          <p:nvPr/>
        </p:nvSpPr>
        <p:spPr>
          <a:xfrm>
            <a:off x="13165540" y="11204374"/>
            <a:ext cx="1121846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非</a:t>
            </a:r>
            <a:r>
              <a:rPr kumimoji="0" lang="en-US" altLang="zh-CN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SSR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42152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53E50F5F-DD24-CB48-9B73-E5C9B61EB7EF}"/>
              </a:ext>
            </a:extLst>
          </p:cNvPr>
          <p:cNvSpPr/>
          <p:nvPr/>
        </p:nvSpPr>
        <p:spPr>
          <a:xfrm>
            <a:off x="9309697" y="2077645"/>
            <a:ext cx="7620558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业务现状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D98142A-BBCC-1041-97C9-E649B91E9E90}"/>
              </a:ext>
            </a:extLst>
          </p:cNvPr>
          <p:cNvSpPr/>
          <p:nvPr/>
        </p:nvSpPr>
        <p:spPr>
          <a:xfrm>
            <a:off x="9281985" y="3860957"/>
            <a:ext cx="7620560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PWA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缓存策略</a:t>
            </a:r>
            <a:endParaRPr kumimoji="0" lang="zh-CN" altLang="en-US" sz="3200" b="0" i="0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2E11E10-382A-4D46-843E-EF253060EAB7}"/>
              </a:ext>
            </a:extLst>
          </p:cNvPr>
          <p:cNvSpPr/>
          <p:nvPr/>
        </p:nvSpPr>
        <p:spPr>
          <a:xfrm>
            <a:off x="9309694" y="5595233"/>
            <a:ext cx="7620558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SSR+PWA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方案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DF0DADC-1C71-9448-A6E7-AD74E490093A}"/>
              </a:ext>
            </a:extLst>
          </p:cNvPr>
          <p:cNvSpPr/>
          <p:nvPr/>
        </p:nvSpPr>
        <p:spPr>
          <a:xfrm>
            <a:off x="9309694" y="7436813"/>
            <a:ext cx="7620562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5400" u="sng" dirty="0">
                <a:latin typeface="+mn-lt"/>
                <a:ea typeface="+mn-ea"/>
                <a:cs typeface="+mn-cs"/>
                <a:sym typeface="Helvetica Neue Medium"/>
              </a:rPr>
              <a:t>非</a:t>
            </a:r>
            <a:r>
              <a:rPr lang="en-US" altLang="zh-CN" sz="5400" u="sng" dirty="0">
                <a:latin typeface="+mn-lt"/>
                <a:ea typeface="+mn-ea"/>
                <a:cs typeface="+mn-cs"/>
                <a:sym typeface="Helvetica Neue Medium"/>
              </a:rPr>
              <a:t>SSR+PWA</a:t>
            </a:r>
            <a:r>
              <a:rPr lang="zh-CN" altLang="en-US" sz="5400" u="sng" dirty="0">
                <a:latin typeface="+mn-lt"/>
                <a:ea typeface="+mn-ea"/>
                <a:cs typeface="+mn-cs"/>
                <a:sym typeface="Helvetica Neue Medium"/>
              </a:rPr>
              <a:t>方案</a:t>
            </a:r>
            <a:endParaRPr kumimoji="0" lang="zh-CN" altLang="en-US" sz="5400" i="0" u="sng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DFD9EF4-8BD0-D349-AAF1-703383BB3FF2}"/>
              </a:ext>
            </a:extLst>
          </p:cNvPr>
          <p:cNvSpPr/>
          <p:nvPr/>
        </p:nvSpPr>
        <p:spPr>
          <a:xfrm>
            <a:off x="9309695" y="9226307"/>
            <a:ext cx="7620558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更多场景</a:t>
            </a:r>
          </a:p>
        </p:txBody>
      </p:sp>
    </p:spTree>
    <p:extLst>
      <p:ext uri="{BB962C8B-B14F-4D97-AF65-F5344CB8AC3E}">
        <p14:creationId xmlns:p14="http://schemas.microsoft.com/office/powerpoint/2010/main" val="324991160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非</a:t>
            </a:r>
            <a:r>
              <a:rPr lang="en-US" altLang="zh-CN" dirty="0"/>
              <a:t>SSR</a:t>
            </a:r>
            <a:r>
              <a:rPr lang="zh-CN" altLang="en-US" dirty="0"/>
              <a:t>（</a:t>
            </a:r>
            <a:r>
              <a:rPr lang="en-US" altLang="zh-CN" dirty="0"/>
              <a:t>HTML</a:t>
            </a:r>
            <a:r>
              <a:rPr lang="zh-CN" altLang="en-US" dirty="0"/>
              <a:t>缓存方案）</a:t>
            </a:r>
            <a:endParaRPr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5FDC2B4-9977-2545-AC05-3C2A06497B18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B1C7F2A6-31FF-BA45-89A1-A3BE92664722}"/>
              </a:ext>
            </a:extLst>
          </p:cNvPr>
          <p:cNvSpPr/>
          <p:nvPr/>
        </p:nvSpPr>
        <p:spPr>
          <a:xfrm>
            <a:off x="12503117" y="4699688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4B1F02-CB81-734C-948B-5BD9F3EF7B65}"/>
              </a:ext>
            </a:extLst>
          </p:cNvPr>
          <p:cNvSpPr/>
          <p:nvPr/>
        </p:nvSpPr>
        <p:spPr>
          <a:xfrm>
            <a:off x="15079693" y="4230885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Return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179C1E6F-C80F-A949-A5B2-A99C6FE0A8D3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D53B463-6F3D-B741-82D8-A4A3C8D87D7F}"/>
              </a:ext>
            </a:extLst>
          </p:cNvPr>
          <p:cNvSpPr/>
          <p:nvPr/>
        </p:nvSpPr>
        <p:spPr>
          <a:xfrm>
            <a:off x="8507192" y="9053552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DE9D2212-E71B-2D44-ABB9-73180A7A0530}"/>
              </a:ext>
            </a:extLst>
          </p:cNvPr>
          <p:cNvSpPr/>
          <p:nvPr/>
        </p:nvSpPr>
        <p:spPr>
          <a:xfrm rot="18891071">
            <a:off x="11906281" y="7559053"/>
            <a:ext cx="5033959" cy="409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3" name="图形 22" descr="关闭">
            <a:extLst>
              <a:ext uri="{FF2B5EF4-FFF2-40B4-BE49-F238E27FC236}">
                <a16:creationId xmlns:a16="http://schemas.microsoft.com/office/drawing/2014/main" id="{B9C86FC7-B388-C44C-9D32-F327D2A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32812" y="4437054"/>
            <a:ext cx="914400" cy="914400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B4CA7693-C389-B24D-8051-62A05B1BCB0C}"/>
              </a:ext>
            </a:extLst>
          </p:cNvPr>
          <p:cNvSpPr/>
          <p:nvPr/>
        </p:nvSpPr>
        <p:spPr>
          <a:xfrm>
            <a:off x="8507190" y="4230885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37C0CF0D-7998-2E4B-A981-C038CBD8F67D}"/>
              </a:ext>
            </a:extLst>
          </p:cNvPr>
          <p:cNvSpPr/>
          <p:nvPr/>
        </p:nvSpPr>
        <p:spPr>
          <a:xfrm rot="5400000">
            <a:off x="8342815" y="7150114"/>
            <a:ext cx="2604115" cy="3788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C22933FF-E7FB-BC47-B7AF-423FA16132D0}"/>
              </a:ext>
            </a:extLst>
          </p:cNvPr>
          <p:cNvSpPr/>
          <p:nvPr/>
        </p:nvSpPr>
        <p:spPr>
          <a:xfrm rot="16200000">
            <a:off x="9345601" y="7150114"/>
            <a:ext cx="2604115" cy="3788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812271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非</a:t>
            </a:r>
            <a:r>
              <a:rPr lang="en-US" altLang="zh-CN" dirty="0"/>
              <a:t>SSR</a:t>
            </a:r>
            <a:r>
              <a:rPr lang="zh-CN" altLang="en-US" dirty="0"/>
              <a:t>（</a:t>
            </a:r>
            <a:r>
              <a:rPr lang="en-US" altLang="zh-CN" dirty="0"/>
              <a:t>HTML</a:t>
            </a:r>
            <a:r>
              <a:rPr lang="zh-CN" altLang="en-US" dirty="0"/>
              <a:t>缓存更新方案）</a:t>
            </a:r>
            <a:endParaRPr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5930424-5991-2F41-BFB0-90A2E5C12A62}"/>
              </a:ext>
            </a:extLst>
          </p:cNvPr>
          <p:cNvSpPr/>
          <p:nvPr/>
        </p:nvSpPr>
        <p:spPr>
          <a:xfrm>
            <a:off x="652926" y="5504327"/>
            <a:ext cx="4394202" cy="1909483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二次进入优先显示缓存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HTML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CB54D863-0169-364F-9417-E6F7A8F1A154}"/>
              </a:ext>
            </a:extLst>
          </p:cNvPr>
          <p:cNvSpPr/>
          <p:nvPr/>
        </p:nvSpPr>
        <p:spPr>
          <a:xfrm>
            <a:off x="6422463" y="5504327"/>
            <a:ext cx="4394202" cy="1909483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更新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HTML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模板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E6BEBA65-84BD-9143-B39F-A087ABD34C8D}"/>
              </a:ext>
            </a:extLst>
          </p:cNvPr>
          <p:cNvSpPr/>
          <p:nvPr/>
        </p:nvSpPr>
        <p:spPr>
          <a:xfrm>
            <a:off x="12192000" y="5504327"/>
            <a:ext cx="4394202" cy="1909483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再次进入先显示原始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HTML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模板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68C5FA00-3195-C543-935D-5690B7D62799}"/>
              </a:ext>
            </a:extLst>
          </p:cNvPr>
          <p:cNvSpPr/>
          <p:nvPr/>
        </p:nvSpPr>
        <p:spPr>
          <a:xfrm>
            <a:off x="18456840" y="5504327"/>
            <a:ext cx="4394202" cy="1909483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缓存带数据的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HTML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4C6A8C-F958-3148-9C2E-3DC2DBAF199F}"/>
              </a:ext>
            </a:extLst>
          </p:cNvPr>
          <p:cNvSpPr/>
          <p:nvPr/>
        </p:nvSpPr>
        <p:spPr>
          <a:xfrm>
            <a:off x="5943599" y="3823855"/>
            <a:ext cx="11679383" cy="5458689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A812B9-53D2-DD4A-AB4A-09EA4E774E02}"/>
              </a:ext>
            </a:extLst>
          </p:cNvPr>
          <p:cNvSpPr txBox="1"/>
          <p:nvPr/>
        </p:nvSpPr>
        <p:spPr>
          <a:xfrm>
            <a:off x="6582770" y="9803725"/>
            <a:ext cx="1121846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非一级入口，能否进入就看到带数据的</a:t>
            </a:r>
            <a:r>
              <a:rPr kumimoji="0" lang="en-US" altLang="zh-CN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788769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非</a:t>
            </a:r>
            <a:r>
              <a:rPr lang="en-US" altLang="zh-CN" dirty="0"/>
              <a:t>SSR</a:t>
            </a:r>
            <a:r>
              <a:rPr lang="zh-CN" altLang="en-US" dirty="0"/>
              <a:t>（</a:t>
            </a:r>
            <a:r>
              <a:rPr lang="en-US" altLang="zh-CN" dirty="0"/>
              <a:t>HTML</a:t>
            </a:r>
            <a:r>
              <a:rPr lang="zh-CN" altLang="en-US" dirty="0"/>
              <a:t>缓存更新方案）</a:t>
            </a:r>
            <a:endParaRPr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A4330F-34E8-954E-978D-5D0C19BB49FA}"/>
              </a:ext>
            </a:extLst>
          </p:cNvPr>
          <p:cNvSpPr txBox="1"/>
          <p:nvPr/>
        </p:nvSpPr>
        <p:spPr>
          <a:xfrm>
            <a:off x="9625376" y="3205256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</a:t>
            </a:r>
            <a:r>
              <a:rPr kumimoji="1" lang="en-US" altLang="zh-CN" sz="3600" dirty="0"/>
              <a:t>Puppeteer</a:t>
            </a:r>
            <a:r>
              <a:rPr kumimoji="1" lang="zh-CN" altLang="en-US" sz="3600" dirty="0"/>
              <a:t>能做什么？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13AB08D-C415-9147-B4A9-897F1BC5522F}"/>
              </a:ext>
            </a:extLst>
          </p:cNvPr>
          <p:cNvSpPr/>
          <p:nvPr/>
        </p:nvSpPr>
        <p:spPr>
          <a:xfrm>
            <a:off x="10176563" y="3981108"/>
            <a:ext cx="9456142" cy="429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抓取网站信息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生成截图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自动表单提交、</a:t>
            </a:r>
            <a:r>
              <a:rPr lang="en-US" altLang="zh-CN" b="0" dirty="0"/>
              <a:t>UI</a:t>
            </a:r>
            <a:r>
              <a:rPr lang="zh-CN" altLang="en-US" b="0" dirty="0"/>
              <a:t>测试等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捕获您的网站的时间线跟踪，以帮助诊断性能问题。</a:t>
            </a:r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变相</a:t>
            </a:r>
            <a:r>
              <a:rPr lang="en-US" altLang="zh-CN" b="0" dirty="0"/>
              <a:t>SSR?</a:t>
            </a:r>
            <a:br>
              <a:rPr lang="zh-CN" altLang="en-US" b="0" dirty="0"/>
            </a:br>
            <a:endParaRPr lang="zh-CN" altLang="en-US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8F4F33-265D-9945-8D27-0A9A1E5EBE6C}"/>
              </a:ext>
            </a:extLst>
          </p:cNvPr>
          <p:cNvSpPr txBox="1"/>
          <p:nvPr/>
        </p:nvSpPr>
        <p:spPr>
          <a:xfrm>
            <a:off x="9625376" y="7955016"/>
            <a:ext cx="863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3600" dirty="0"/>
              <a:t> </a:t>
            </a:r>
            <a:r>
              <a:rPr kumimoji="1" lang="en-US" altLang="zh-CN" sz="3600" dirty="0"/>
              <a:t>Puppeteer</a:t>
            </a:r>
            <a:r>
              <a:rPr kumimoji="1" lang="zh-CN" altLang="en-US" sz="3600" dirty="0"/>
              <a:t>如何判断页面是否加载完毕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50603B-677A-1E46-BE5F-050BB756A2A3}"/>
              </a:ext>
            </a:extLst>
          </p:cNvPr>
          <p:cNvSpPr/>
          <p:nvPr/>
        </p:nvSpPr>
        <p:spPr>
          <a:xfrm>
            <a:off x="10176563" y="8601347"/>
            <a:ext cx="9456142" cy="346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 err="1"/>
              <a:t>waitFor</a:t>
            </a:r>
            <a:r>
              <a:rPr lang="zh-CN" altLang="en-US" b="0" dirty="0"/>
              <a:t> 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-US" altLang="zh-CN" b="0" dirty="0" err="1"/>
              <a:t>waitForSelector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" altLang="zh-CN" b="0" dirty="0" err="1"/>
              <a:t>waitForNavigation</a:t>
            </a:r>
            <a:endParaRPr lang="en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</a:t>
            </a:r>
            <a:r>
              <a:rPr lang="en" altLang="zh-CN" b="0" dirty="0" err="1"/>
              <a:t>waitForFunction</a:t>
            </a:r>
            <a:endParaRPr lang="en" altLang="zh-CN" b="0" dirty="0"/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endParaRPr lang="zh-CN" altLang="en-US" b="0" dirty="0"/>
          </a:p>
        </p:txBody>
      </p:sp>
      <p:pic>
        <p:nvPicPr>
          <p:cNvPr id="3" name="图片 2" descr="图片包含 物体&#10;&#10;描述已自动生成">
            <a:extLst>
              <a:ext uri="{FF2B5EF4-FFF2-40B4-BE49-F238E27FC236}">
                <a16:creationId xmlns:a16="http://schemas.microsoft.com/office/drawing/2014/main" id="{6E7EB054-606A-B048-AEDA-122D54C64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86050"/>
            <a:ext cx="5740400" cy="83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22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非</a:t>
            </a:r>
            <a:r>
              <a:rPr lang="en-US" altLang="zh-CN" dirty="0"/>
              <a:t>SSR</a:t>
            </a:r>
            <a:r>
              <a:rPr lang="zh-CN" altLang="en-US" dirty="0"/>
              <a:t>（</a:t>
            </a:r>
            <a:r>
              <a:rPr lang="en-US" altLang="zh-CN" dirty="0"/>
              <a:t>Puppeteer-SSR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A85865C-666E-3341-8D0E-2A2A617F7DC7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97DE04C6-4DDF-DA4A-9D90-B6F12BF752F2}"/>
              </a:ext>
            </a:extLst>
          </p:cNvPr>
          <p:cNvSpPr/>
          <p:nvPr/>
        </p:nvSpPr>
        <p:spPr>
          <a:xfrm>
            <a:off x="12503117" y="4699688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6E204E4-D3F4-E947-B561-A86E7853529A}"/>
              </a:ext>
            </a:extLst>
          </p:cNvPr>
          <p:cNvSpPr/>
          <p:nvPr/>
        </p:nvSpPr>
        <p:spPr>
          <a:xfrm>
            <a:off x="15079693" y="4230885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Return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14650DF8-397C-5F48-828B-FC773C1C443D}"/>
              </a:ext>
            </a:extLst>
          </p:cNvPr>
          <p:cNvSpPr/>
          <p:nvPr/>
        </p:nvSpPr>
        <p:spPr>
          <a:xfrm>
            <a:off x="6195171" y="47463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F0BFAC5-5F63-864D-AD6D-2B8141B83654}"/>
              </a:ext>
            </a:extLst>
          </p:cNvPr>
          <p:cNvSpPr/>
          <p:nvPr/>
        </p:nvSpPr>
        <p:spPr>
          <a:xfrm>
            <a:off x="8507190" y="4230885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 Cache</a:t>
            </a:r>
            <a:endParaRPr lang="zh-CN" altLang="en-US" sz="3200" b="0" dirty="0"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8DD50CB-5210-AE45-8C0A-B44708B258CA}"/>
              </a:ext>
            </a:extLst>
          </p:cNvPr>
          <p:cNvSpPr/>
          <p:nvPr/>
        </p:nvSpPr>
        <p:spPr>
          <a:xfrm>
            <a:off x="8507192" y="9053552"/>
            <a:ext cx="2993139" cy="1277332"/>
          </a:xfrm>
          <a:prstGeom prst="round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PWA+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B35DD709-CD07-FA44-A81A-538D1F9897BE}"/>
              </a:ext>
            </a:extLst>
          </p:cNvPr>
          <p:cNvSpPr/>
          <p:nvPr/>
        </p:nvSpPr>
        <p:spPr>
          <a:xfrm rot="5400000">
            <a:off x="8865523" y="7108042"/>
            <a:ext cx="2604115" cy="3788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201C5105-3C64-424F-BD85-B44B149996B9}"/>
              </a:ext>
            </a:extLst>
          </p:cNvPr>
          <p:cNvSpPr/>
          <p:nvPr/>
        </p:nvSpPr>
        <p:spPr>
          <a:xfrm>
            <a:off x="12503117" y="9497652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74E7214-4B1F-9545-B496-1A23003B23AD}"/>
              </a:ext>
            </a:extLst>
          </p:cNvPr>
          <p:cNvSpPr/>
          <p:nvPr/>
        </p:nvSpPr>
        <p:spPr>
          <a:xfrm>
            <a:off x="15082002" y="9053552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P-SSR(HTML)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EEC808D1-2EA6-5E40-AEF5-317C3229889F}"/>
              </a:ext>
            </a:extLst>
          </p:cNvPr>
          <p:cNvSpPr/>
          <p:nvPr/>
        </p:nvSpPr>
        <p:spPr>
          <a:xfrm rot="13130815">
            <a:off x="11172631" y="7217945"/>
            <a:ext cx="4151633" cy="4190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64DEF43-56D1-DD4F-8251-327E9B4E17BD}"/>
              </a:ext>
            </a:extLst>
          </p:cNvPr>
          <p:cNvSpPr/>
          <p:nvPr/>
        </p:nvSpPr>
        <p:spPr>
          <a:xfrm>
            <a:off x="18100541" y="9053552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JS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、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CSS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022023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53E50F5F-DD24-CB48-9B73-E5C9B61EB7EF}"/>
              </a:ext>
            </a:extLst>
          </p:cNvPr>
          <p:cNvSpPr/>
          <p:nvPr/>
        </p:nvSpPr>
        <p:spPr>
          <a:xfrm>
            <a:off x="9309697" y="2077645"/>
            <a:ext cx="7620558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业务现状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D98142A-BBCC-1041-97C9-E649B91E9E90}"/>
              </a:ext>
            </a:extLst>
          </p:cNvPr>
          <p:cNvSpPr/>
          <p:nvPr/>
        </p:nvSpPr>
        <p:spPr>
          <a:xfrm>
            <a:off x="9281985" y="3860957"/>
            <a:ext cx="7620560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+mn-lt"/>
                <a:ea typeface="+mn-ea"/>
                <a:cs typeface="+mn-cs"/>
                <a:sym typeface="Helvetica Neue Medium"/>
              </a:rPr>
              <a:t>PWA</a:t>
            </a:r>
            <a:r>
              <a:rPr lang="zh-CN" altLang="en-US" sz="3200" dirty="0">
                <a:latin typeface="+mn-lt"/>
                <a:ea typeface="+mn-ea"/>
                <a:cs typeface="+mn-cs"/>
                <a:sym typeface="Helvetica Neue Medium"/>
              </a:rPr>
              <a:t>缓存策略</a:t>
            </a:r>
            <a:endParaRPr kumimoji="0" lang="zh-CN" altLang="en-US" sz="3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2E11E10-382A-4D46-843E-EF253060EAB7}"/>
              </a:ext>
            </a:extLst>
          </p:cNvPr>
          <p:cNvSpPr/>
          <p:nvPr/>
        </p:nvSpPr>
        <p:spPr>
          <a:xfrm>
            <a:off x="9309694" y="5595233"/>
            <a:ext cx="7620558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SSR+PWA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方案</a:t>
            </a:r>
            <a:endParaRPr kumimoji="0" lang="zh-CN" altLang="en-US" sz="3200" b="0" i="0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DF0DADC-1C71-9448-A6E7-AD74E490093A}"/>
              </a:ext>
            </a:extLst>
          </p:cNvPr>
          <p:cNvSpPr/>
          <p:nvPr/>
        </p:nvSpPr>
        <p:spPr>
          <a:xfrm>
            <a:off x="9309694" y="7436813"/>
            <a:ext cx="7620562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非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SSR+PWA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方案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DFD9EF4-8BD0-D349-AAF1-703383BB3FF2}"/>
              </a:ext>
            </a:extLst>
          </p:cNvPr>
          <p:cNvSpPr/>
          <p:nvPr/>
        </p:nvSpPr>
        <p:spPr>
          <a:xfrm>
            <a:off x="9309695" y="9226307"/>
            <a:ext cx="7620558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400" i="0" u="sng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更多场景</a:t>
            </a:r>
          </a:p>
        </p:txBody>
      </p:sp>
    </p:spTree>
    <p:extLst>
      <p:ext uri="{BB962C8B-B14F-4D97-AF65-F5344CB8AC3E}">
        <p14:creationId xmlns:p14="http://schemas.microsoft.com/office/powerpoint/2010/main" val="24516409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正文"/>
          <p:cNvSpPr txBox="1">
            <a:spLocks noGrp="1"/>
          </p:cNvSpPr>
          <p:nvPr>
            <p:ph type="body" idx="1"/>
          </p:nvPr>
        </p:nvSpPr>
        <p:spPr>
          <a:xfrm>
            <a:off x="2463800" y="2517453"/>
            <a:ext cx="7549251" cy="779244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手</a:t>
            </a:r>
            <a:r>
              <a:rPr lang="en-US" altLang="zh-CN" dirty="0"/>
              <a:t>Q</a:t>
            </a:r>
            <a:r>
              <a:rPr lang="zh-CN" altLang="en-US" dirty="0"/>
              <a:t>下业务性能：</a:t>
            </a:r>
            <a:r>
              <a:rPr lang="en-US" altLang="zh-CN" dirty="0"/>
              <a:t>900ms</a:t>
            </a:r>
          </a:p>
          <a:p>
            <a:endParaRPr lang="en-US" altLang="zh-CN" dirty="0"/>
          </a:p>
        </p:txBody>
      </p:sp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业务现状 </a:t>
            </a:r>
            <a:r>
              <a:rPr lang="en-US" altLang="zh-CN" dirty="0"/>
              <a:t>--</a:t>
            </a:r>
            <a:r>
              <a:rPr lang="zh-CN" altLang="en-US" dirty="0"/>
              <a:t> 手</a:t>
            </a:r>
            <a:r>
              <a:rPr lang="en-US" altLang="zh-CN" dirty="0"/>
              <a:t>Q</a:t>
            </a:r>
            <a:r>
              <a:rPr lang="zh-CN" altLang="en-US" dirty="0"/>
              <a:t>优化内策略</a:t>
            </a:r>
            <a:endParaRPr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8AAC011-F8AF-B944-AA09-36B3EA045441}"/>
              </a:ext>
            </a:extLst>
          </p:cNvPr>
          <p:cNvSpPr/>
          <p:nvPr/>
        </p:nvSpPr>
        <p:spPr>
          <a:xfrm>
            <a:off x="10458939" y="5115587"/>
            <a:ext cx="2414953" cy="797169"/>
          </a:xfrm>
          <a:prstGeom prst="rightArrow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FE46E6A5-E4CA-3743-A420-00A2C6F009BF}"/>
              </a:ext>
            </a:extLst>
          </p:cNvPr>
          <p:cNvSpPr/>
          <p:nvPr/>
        </p:nvSpPr>
        <p:spPr>
          <a:xfrm>
            <a:off x="10458939" y="8951815"/>
            <a:ext cx="2414953" cy="797169"/>
          </a:xfrm>
          <a:prstGeom prst="rightArrow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正文">
            <a:extLst>
              <a:ext uri="{FF2B5EF4-FFF2-40B4-BE49-F238E27FC236}">
                <a16:creationId xmlns:a16="http://schemas.microsoft.com/office/drawing/2014/main" id="{A8323CA9-E59F-AF44-8724-0B284972BFE0}"/>
              </a:ext>
            </a:extLst>
          </p:cNvPr>
          <p:cNvSpPr txBox="1">
            <a:spLocks/>
          </p:cNvSpPr>
          <p:nvPr/>
        </p:nvSpPr>
        <p:spPr>
          <a:xfrm>
            <a:off x="14370951" y="4173494"/>
            <a:ext cx="7549247" cy="393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indent="11430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indent="13716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indent="16002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indent="18288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zh-CN" altLang="en-US" dirty="0"/>
              <a:t>静态资源缓存方案</a:t>
            </a:r>
          </a:p>
        </p:txBody>
      </p:sp>
      <p:sp>
        <p:nvSpPr>
          <p:cNvPr id="15" name="正文">
            <a:extLst>
              <a:ext uri="{FF2B5EF4-FFF2-40B4-BE49-F238E27FC236}">
                <a16:creationId xmlns:a16="http://schemas.microsoft.com/office/drawing/2014/main" id="{501680B4-467D-884F-B55B-0CB9EA977900}"/>
              </a:ext>
            </a:extLst>
          </p:cNvPr>
          <p:cNvSpPr txBox="1">
            <a:spLocks/>
          </p:cNvSpPr>
          <p:nvPr/>
        </p:nvSpPr>
        <p:spPr>
          <a:xfrm>
            <a:off x="14370951" y="8288295"/>
            <a:ext cx="7549248" cy="2537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indent="11430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indent="13716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indent="16002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indent="18288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zh-CN" altLang="en-US" dirty="0"/>
              <a:t>首屏</a:t>
            </a:r>
            <a:r>
              <a:rPr lang="en-US" altLang="zh-CN" dirty="0"/>
              <a:t>html</a:t>
            </a:r>
            <a:r>
              <a:rPr lang="zh-CN" altLang="en-US" dirty="0"/>
              <a:t>缓存方案</a:t>
            </a:r>
            <a:endParaRPr lang="en-US" altLang="zh-CN" dirty="0"/>
          </a:p>
          <a:p>
            <a:pPr marL="571500" indent="-571500" hangingPunct="1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zh-CN" altLang="en-US" dirty="0"/>
              <a:t>加速首屏展示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75B766-3291-DF47-91C2-9E374D948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524814"/>
            <a:ext cx="6045200" cy="3835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777D43-D753-AE48-B560-01861A5CA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8461399"/>
            <a:ext cx="6121400" cy="177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C43DC188-A4BD-C74E-B53A-5595753BD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2616201"/>
            <a:ext cx="10414000" cy="9855200"/>
          </a:xfrm>
          <a:prstGeom prst="rect">
            <a:avLst/>
          </a:prstGeom>
        </p:spPr>
      </p:pic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更多使用场景（灰度发布）</a:t>
            </a:r>
            <a:endParaRPr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CB203A-6702-1F44-985A-122DB6CF92EB}"/>
              </a:ext>
            </a:extLst>
          </p:cNvPr>
          <p:cNvSpPr txBox="1"/>
          <p:nvPr/>
        </p:nvSpPr>
        <p:spPr>
          <a:xfrm>
            <a:off x="2463800" y="2828738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4400" dirty="0"/>
              <a:t> 灰度发布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6A91352-2E7A-3D4C-8213-EC2BEF54A1BC}"/>
              </a:ext>
            </a:extLst>
          </p:cNvPr>
          <p:cNvSpPr/>
          <p:nvPr/>
        </p:nvSpPr>
        <p:spPr>
          <a:xfrm>
            <a:off x="3014987" y="3604590"/>
            <a:ext cx="9456142" cy="2081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可利用</a:t>
            </a:r>
            <a:r>
              <a:rPr lang="en-US" altLang="zh-CN" b="0" dirty="0"/>
              <a:t>cookie</a:t>
            </a:r>
            <a:r>
              <a:rPr lang="zh-CN" altLang="en-US" b="0" dirty="0"/>
              <a:t>判断是否灰度下发配置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可定制灰度判断逻辑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endParaRPr lang="zh-CN" altLang="en-US" b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EA3503-7ADF-AD45-BAD8-69A24B1E9F42}"/>
              </a:ext>
            </a:extLst>
          </p:cNvPr>
          <p:cNvSpPr/>
          <p:nvPr/>
        </p:nvSpPr>
        <p:spPr>
          <a:xfrm>
            <a:off x="13480472" y="6289965"/>
            <a:ext cx="8853055" cy="2355272"/>
          </a:xfrm>
          <a:prstGeom prst="rect">
            <a:avLst/>
          </a:prstGeom>
          <a:noFill/>
          <a:ln w="5080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4146122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>
            <a:normAutofit/>
          </a:bodyPr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更多使用场景</a:t>
            </a:r>
            <a:endParaRPr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CB203A-6702-1F44-985A-122DB6CF92EB}"/>
              </a:ext>
            </a:extLst>
          </p:cNvPr>
          <p:cNvSpPr txBox="1"/>
          <p:nvPr/>
        </p:nvSpPr>
        <p:spPr>
          <a:xfrm>
            <a:off x="2463800" y="2828738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4400" dirty="0"/>
              <a:t> 文件</a:t>
            </a:r>
            <a:r>
              <a:rPr kumimoji="1" lang="en-US" altLang="zh-CN" sz="4400" dirty="0"/>
              <a:t>Diff</a:t>
            </a:r>
            <a:r>
              <a:rPr kumimoji="1" lang="zh-CN" altLang="en-US" sz="4400" dirty="0"/>
              <a:t>下发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6A91352-2E7A-3D4C-8213-EC2BEF54A1BC}"/>
              </a:ext>
            </a:extLst>
          </p:cNvPr>
          <p:cNvSpPr/>
          <p:nvPr/>
        </p:nvSpPr>
        <p:spPr>
          <a:xfrm>
            <a:off x="3014987" y="3604590"/>
            <a:ext cx="9456142" cy="2081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文件</a:t>
            </a:r>
            <a:r>
              <a:rPr lang="en-US" altLang="zh-CN" b="0" dirty="0" err="1"/>
              <a:t>BSDiff</a:t>
            </a:r>
            <a:r>
              <a:rPr lang="zh-CN" altLang="en-US" b="0" dirty="0"/>
              <a:t>（差量更新），只下发少量</a:t>
            </a:r>
            <a:r>
              <a:rPr lang="en-US" altLang="zh-CN" b="0" dirty="0"/>
              <a:t>patch</a:t>
            </a:r>
            <a:r>
              <a:rPr lang="zh-CN" altLang="en-US" b="0" dirty="0"/>
              <a:t>与原文件合成新文件</a:t>
            </a:r>
            <a:endParaRPr lang="en-US" altLang="zh-CN" b="0" dirty="0"/>
          </a:p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配合</a:t>
            </a:r>
            <a:r>
              <a:rPr lang="en-US" altLang="zh-CN" b="0" dirty="0"/>
              <a:t>Precache</a:t>
            </a:r>
            <a:r>
              <a:rPr lang="zh-CN" altLang="en-US" b="0" dirty="0"/>
              <a:t>提升性能</a:t>
            </a:r>
            <a:endParaRPr lang="en-US" altLang="zh-CN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8B9833-D214-9144-A5CC-A25D31816397}"/>
              </a:ext>
            </a:extLst>
          </p:cNvPr>
          <p:cNvSpPr txBox="1"/>
          <p:nvPr/>
        </p:nvSpPr>
        <p:spPr>
          <a:xfrm>
            <a:off x="2463800" y="6858000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4400" dirty="0"/>
              <a:t> 接口预加载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C9B713-AA52-EB4A-B03E-0611939136CB}"/>
              </a:ext>
            </a:extLst>
          </p:cNvPr>
          <p:cNvSpPr/>
          <p:nvPr/>
        </p:nvSpPr>
        <p:spPr>
          <a:xfrm>
            <a:off x="3014987" y="7633852"/>
            <a:ext cx="9456142" cy="69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接口预加载，提前获取数据</a:t>
            </a:r>
            <a:endParaRPr lang="en-US" altLang="zh-CN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8EA6F4-03FC-4A42-BA18-3C02C26E9C3A}"/>
              </a:ext>
            </a:extLst>
          </p:cNvPr>
          <p:cNvSpPr txBox="1"/>
          <p:nvPr/>
        </p:nvSpPr>
        <p:spPr>
          <a:xfrm>
            <a:off x="2463800" y="9253803"/>
            <a:ext cx="863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0231" indent="-340231" algn="l">
              <a:buClr>
                <a:schemeClr val="tx1"/>
              </a:buClr>
              <a:buFont typeface="Wingdings" pitchFamily="2" charset="2"/>
              <a:buChar char="ü"/>
            </a:pPr>
            <a:r>
              <a:rPr kumimoji="1" lang="zh-CN" altLang="en-US" sz="4400" dirty="0"/>
              <a:t> 。。。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0E225A-B9CF-D841-8D76-32BD4EEB3E5B}"/>
              </a:ext>
            </a:extLst>
          </p:cNvPr>
          <p:cNvSpPr/>
          <p:nvPr/>
        </p:nvSpPr>
        <p:spPr>
          <a:xfrm>
            <a:off x="3014987" y="10029655"/>
            <a:ext cx="9456142" cy="69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526" indent="-283526" algn="l">
              <a:lnSpc>
                <a:spcPct val="150000"/>
              </a:lnSpc>
              <a:buClr>
                <a:schemeClr val="tx1"/>
              </a:buClr>
              <a:buFont typeface="Zapf Dingbats"/>
              <a:buChar char="✩"/>
            </a:pPr>
            <a:r>
              <a:rPr lang="zh-CN" altLang="en-US" b="0" dirty="0"/>
              <a:t> 。。。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94261589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正文"/>
          <p:cNvSpPr txBox="1">
            <a:spLocks noGrp="1"/>
          </p:cNvSpPr>
          <p:nvPr>
            <p:ph type="body" idx="1"/>
          </p:nvPr>
        </p:nvSpPr>
        <p:spPr>
          <a:xfrm>
            <a:off x="2463800" y="2517453"/>
            <a:ext cx="7549251" cy="779244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非手</a:t>
            </a:r>
            <a:r>
              <a:rPr lang="en-US" altLang="zh-CN" dirty="0"/>
              <a:t>Q</a:t>
            </a:r>
            <a:r>
              <a:rPr lang="zh-CN" altLang="en-US" dirty="0"/>
              <a:t>下业务性能：</a:t>
            </a:r>
            <a:r>
              <a:rPr lang="en-US" altLang="zh-CN" dirty="0"/>
              <a:t>1.4s</a:t>
            </a:r>
          </a:p>
          <a:p>
            <a:endParaRPr lang="en-US" altLang="zh-CN" dirty="0"/>
          </a:p>
        </p:txBody>
      </p:sp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业务现状 </a:t>
            </a:r>
            <a:r>
              <a:rPr lang="en-US" altLang="zh-CN" dirty="0"/>
              <a:t>--</a:t>
            </a:r>
            <a:r>
              <a:rPr lang="zh-CN" altLang="en-US" dirty="0"/>
              <a:t> 非手</a:t>
            </a:r>
            <a:r>
              <a:rPr lang="en-US" altLang="zh-CN" dirty="0"/>
              <a:t>Q</a:t>
            </a:r>
            <a:r>
              <a:rPr lang="zh-CN" altLang="en-US" dirty="0"/>
              <a:t>优化内策略</a:t>
            </a:r>
            <a:endParaRPr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8AAC011-F8AF-B944-AA09-36B3EA045441}"/>
              </a:ext>
            </a:extLst>
          </p:cNvPr>
          <p:cNvSpPr/>
          <p:nvPr/>
        </p:nvSpPr>
        <p:spPr>
          <a:xfrm>
            <a:off x="10458939" y="5115587"/>
            <a:ext cx="2414953" cy="797169"/>
          </a:xfrm>
          <a:prstGeom prst="rightArrow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正文">
            <a:extLst>
              <a:ext uri="{FF2B5EF4-FFF2-40B4-BE49-F238E27FC236}">
                <a16:creationId xmlns:a16="http://schemas.microsoft.com/office/drawing/2014/main" id="{A8323CA9-E59F-AF44-8724-0B284972BFE0}"/>
              </a:ext>
            </a:extLst>
          </p:cNvPr>
          <p:cNvSpPr txBox="1">
            <a:spLocks/>
          </p:cNvSpPr>
          <p:nvPr/>
        </p:nvSpPr>
        <p:spPr>
          <a:xfrm>
            <a:off x="14370951" y="3943318"/>
            <a:ext cx="7549247" cy="393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indent="11430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indent="13716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indent="16002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indent="18288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altLang="zh-CN" dirty="0"/>
              <a:t>React</a:t>
            </a:r>
            <a:r>
              <a:rPr lang="zh-CN" altLang="en-US" dirty="0"/>
              <a:t>同构</a:t>
            </a:r>
            <a:r>
              <a:rPr lang="en-US" altLang="zh-CN" dirty="0"/>
              <a:t>SSR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4C436798-C592-CA48-96B9-272BCDE3CACD}"/>
              </a:ext>
            </a:extLst>
          </p:cNvPr>
          <p:cNvSpPr/>
          <p:nvPr/>
        </p:nvSpPr>
        <p:spPr>
          <a:xfrm>
            <a:off x="10458939" y="9507438"/>
            <a:ext cx="2414953" cy="797169"/>
          </a:xfrm>
          <a:prstGeom prst="rightArrow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正文">
            <a:extLst>
              <a:ext uri="{FF2B5EF4-FFF2-40B4-BE49-F238E27FC236}">
                <a16:creationId xmlns:a16="http://schemas.microsoft.com/office/drawing/2014/main" id="{EB016C98-465C-AE4D-8B31-52A9CEFB3A10}"/>
              </a:ext>
            </a:extLst>
          </p:cNvPr>
          <p:cNvSpPr txBox="1">
            <a:spLocks/>
          </p:cNvSpPr>
          <p:nvPr/>
        </p:nvSpPr>
        <p:spPr>
          <a:xfrm>
            <a:off x="14419028" y="8741587"/>
            <a:ext cx="7549247" cy="393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indent="11430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indent="13716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indent="16002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indent="1828800" algn="l" defTabSz="82550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4F4F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zh-CN" altLang="en-US" dirty="0"/>
              <a:t>如何利用</a:t>
            </a:r>
            <a:r>
              <a:rPr lang="en-US" altLang="zh-CN" dirty="0"/>
              <a:t>PWA</a:t>
            </a:r>
            <a:r>
              <a:rPr lang="zh-CN" altLang="en-US" dirty="0"/>
              <a:t>的缓存能力优化页面的性能？</a:t>
            </a:r>
            <a:endParaRPr lang="en-US" altLang="zh-CN" dirty="0"/>
          </a:p>
          <a:p>
            <a:pPr marL="571500" indent="-571500" hangingPunct="1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5" name="图片 4" descr="图片包含 剪贴画&#10;&#10;描述已自动生成">
            <a:extLst>
              <a:ext uri="{FF2B5EF4-FFF2-40B4-BE49-F238E27FC236}">
                <a16:creationId xmlns:a16="http://schemas.microsoft.com/office/drawing/2014/main" id="{A1AE4409-38DA-5E41-9A10-D83BBE616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7740672"/>
            <a:ext cx="6108700" cy="4330700"/>
          </a:xfrm>
          <a:prstGeom prst="rect">
            <a:avLst/>
          </a:prstGeom>
        </p:spPr>
      </p:pic>
      <p:pic>
        <p:nvPicPr>
          <p:cNvPr id="10" name="图片 9" descr="图片包含 剪贴画&#10;&#10;描述已自动生成">
            <a:extLst>
              <a:ext uri="{FF2B5EF4-FFF2-40B4-BE49-F238E27FC236}">
                <a16:creationId xmlns:a16="http://schemas.microsoft.com/office/drawing/2014/main" id="{295525D8-9682-B949-8494-34B359C69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3943318"/>
            <a:ext cx="6121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3947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Browser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SW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583054-F85F-344E-9ACF-43BE08DC90CE}"/>
              </a:ext>
            </a:extLst>
          </p:cNvPr>
          <p:cNvSpPr txBox="1"/>
          <p:nvPr/>
        </p:nvSpPr>
        <p:spPr>
          <a:xfrm>
            <a:off x="11036912" y="5467287"/>
            <a:ext cx="2310175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3800" dirty="0">
                <a:solidFill>
                  <a:srgbClr val="18B2E8"/>
                </a:solidFill>
                <a:latin typeface="MicrosoftYaHeiSemibold"/>
              </a:rPr>
              <a:t>VS</a:t>
            </a:r>
            <a:endParaRPr lang="zh-CN" altLang="en-US" sz="11500" dirty="0">
              <a:solidFill>
                <a:srgbClr val="18B2E8"/>
              </a:solidFill>
              <a:latin typeface="MicrosoftYaHeiSemibold"/>
            </a:endParaRPr>
          </a:p>
        </p:txBody>
      </p:sp>
      <p:pic>
        <p:nvPicPr>
          <p:cNvPr id="5" name="图片 4" descr="图片包含 矢量图形&#10;&#10;描述已自动生成">
            <a:extLst>
              <a:ext uri="{FF2B5EF4-FFF2-40B4-BE49-F238E27FC236}">
                <a16:creationId xmlns:a16="http://schemas.microsoft.com/office/drawing/2014/main" id="{B9537F93-E891-3D4D-A2BC-460C5D0D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96" y="4143357"/>
            <a:ext cx="7112000" cy="5321300"/>
          </a:xfrm>
          <a:prstGeom prst="rect">
            <a:avLst/>
          </a:prstGeom>
        </p:spPr>
      </p:pic>
      <p:pic>
        <p:nvPicPr>
          <p:cNvPr id="8" name="图片 7" descr="图片包含 剪贴画&#10;&#10;描述已自动生成">
            <a:extLst>
              <a:ext uri="{FF2B5EF4-FFF2-40B4-BE49-F238E27FC236}">
                <a16:creationId xmlns:a16="http://schemas.microsoft.com/office/drawing/2014/main" id="{E252709B-6D9E-D74A-9D5D-B23E11FB4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4139923"/>
            <a:ext cx="7668004" cy="54361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C75BDE-17B7-DC4B-BE58-ECED1577191F}"/>
              </a:ext>
            </a:extLst>
          </p:cNvPr>
          <p:cNvSpPr txBox="1"/>
          <p:nvPr/>
        </p:nvSpPr>
        <p:spPr>
          <a:xfrm>
            <a:off x="6582769" y="10715529"/>
            <a:ext cx="1121846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PWA</a:t>
            </a:r>
            <a:r>
              <a:rPr kumimoji="0" lang="zh-CN" altLang="en-US" sz="72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可以为所欲为</a:t>
            </a:r>
          </a:p>
        </p:txBody>
      </p:sp>
    </p:spTree>
    <p:extLst>
      <p:ext uri="{BB962C8B-B14F-4D97-AF65-F5344CB8AC3E}">
        <p14:creationId xmlns:p14="http://schemas.microsoft.com/office/powerpoint/2010/main" val="1275129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53E50F5F-DD24-CB48-9B73-E5C9B61EB7EF}"/>
              </a:ext>
            </a:extLst>
          </p:cNvPr>
          <p:cNvSpPr/>
          <p:nvPr/>
        </p:nvSpPr>
        <p:spPr>
          <a:xfrm>
            <a:off x="9309697" y="2077645"/>
            <a:ext cx="7620558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业务现状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D98142A-BBCC-1041-97C9-E649B91E9E90}"/>
              </a:ext>
            </a:extLst>
          </p:cNvPr>
          <p:cNvSpPr/>
          <p:nvPr/>
        </p:nvSpPr>
        <p:spPr>
          <a:xfrm>
            <a:off x="9281985" y="3860957"/>
            <a:ext cx="7620560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400" u="sng" dirty="0">
                <a:latin typeface="+mn-lt"/>
                <a:ea typeface="+mn-ea"/>
                <a:cs typeface="+mn-cs"/>
                <a:sym typeface="Helvetica Neue Medium"/>
              </a:rPr>
              <a:t>PWA</a:t>
            </a:r>
            <a:r>
              <a:rPr lang="zh-CN" altLang="en-US" sz="5400" u="sng" dirty="0">
                <a:latin typeface="+mn-lt"/>
                <a:ea typeface="+mn-ea"/>
                <a:cs typeface="+mn-cs"/>
                <a:sym typeface="Helvetica Neue Medium"/>
              </a:rPr>
              <a:t>缓存策略</a:t>
            </a:r>
            <a:endParaRPr kumimoji="0" lang="zh-CN" altLang="en-US" sz="5400" i="0" u="sng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2E11E10-382A-4D46-843E-EF253060EAB7}"/>
              </a:ext>
            </a:extLst>
          </p:cNvPr>
          <p:cNvSpPr/>
          <p:nvPr/>
        </p:nvSpPr>
        <p:spPr>
          <a:xfrm>
            <a:off x="9309694" y="5595233"/>
            <a:ext cx="7620558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SSR+PWA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方案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DF0DADC-1C71-9448-A6E7-AD74E490093A}"/>
              </a:ext>
            </a:extLst>
          </p:cNvPr>
          <p:cNvSpPr/>
          <p:nvPr/>
        </p:nvSpPr>
        <p:spPr>
          <a:xfrm>
            <a:off x="9309694" y="7436813"/>
            <a:ext cx="7620562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非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SSR+PWA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方案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DFD9EF4-8BD0-D349-AAF1-703383BB3FF2}"/>
              </a:ext>
            </a:extLst>
          </p:cNvPr>
          <p:cNvSpPr/>
          <p:nvPr/>
        </p:nvSpPr>
        <p:spPr>
          <a:xfrm>
            <a:off x="9309695" y="9226307"/>
            <a:ext cx="7620558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更多场景</a:t>
            </a:r>
          </a:p>
        </p:txBody>
      </p:sp>
    </p:spTree>
    <p:extLst>
      <p:ext uri="{BB962C8B-B14F-4D97-AF65-F5344CB8AC3E}">
        <p14:creationId xmlns:p14="http://schemas.microsoft.com/office/powerpoint/2010/main" val="104367582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400" rIns="50400"/>
          <a:lstStyle/>
          <a:p>
            <a:r>
              <a:rPr lang="en-US" altLang="zh-CN" dirty="0"/>
              <a:t>PWA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SW</a:t>
            </a:r>
            <a:r>
              <a:rPr lang="zh-CN" altLang="en-US" dirty="0"/>
              <a:t>未安装状态</a:t>
            </a:r>
            <a:endParaRPr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C140009-318A-0C49-BA47-D2C4793E44FC}"/>
              </a:ext>
            </a:extLst>
          </p:cNvPr>
          <p:cNvSpPr/>
          <p:nvPr/>
        </p:nvSpPr>
        <p:spPr>
          <a:xfrm>
            <a:off x="2463800" y="4302280"/>
            <a:ext cx="2993139" cy="127733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Page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56369CD-95A6-4D4C-9999-06EE82DD5F2A}"/>
              </a:ext>
            </a:extLst>
          </p:cNvPr>
          <p:cNvSpPr/>
          <p:nvPr/>
        </p:nvSpPr>
        <p:spPr>
          <a:xfrm>
            <a:off x="9486135" y="4292642"/>
            <a:ext cx="2993139" cy="1277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I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nstall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SW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B476928-6F9E-524E-ACFF-A59B8535536B}"/>
              </a:ext>
            </a:extLst>
          </p:cNvPr>
          <p:cNvSpPr/>
          <p:nvPr/>
        </p:nvSpPr>
        <p:spPr>
          <a:xfrm>
            <a:off x="15452841" y="4241668"/>
            <a:ext cx="2993139" cy="1277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SW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151BFFF-58E6-BF4C-A064-3862AB0F884B}"/>
              </a:ext>
            </a:extLst>
          </p:cNvPr>
          <p:cNvSpPr/>
          <p:nvPr/>
        </p:nvSpPr>
        <p:spPr>
          <a:xfrm>
            <a:off x="15452841" y="8923480"/>
            <a:ext cx="2993139" cy="1277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Online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E41A6BB-6C62-BF46-80A1-EB814FE09100}"/>
              </a:ext>
            </a:extLst>
          </p:cNvPr>
          <p:cNvSpPr/>
          <p:nvPr/>
        </p:nvSpPr>
        <p:spPr>
          <a:xfrm>
            <a:off x="9528270" y="8895055"/>
            <a:ext cx="2993139" cy="12773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Browser</a:t>
            </a:r>
            <a:r>
              <a:rPr lang="zh-CN" altLang="en-US" sz="3200" b="0" dirty="0">
                <a:latin typeface="+mn-lt"/>
                <a:ea typeface="+mn-ea"/>
                <a:cs typeface="+mn-cs"/>
                <a:sym typeface="Helvetica Neue Medium"/>
              </a:rPr>
              <a:t> </a:t>
            </a:r>
            <a:r>
              <a:rPr lang="en-US" altLang="zh-CN" sz="3200" b="0" dirty="0">
                <a:latin typeface="+mn-lt"/>
                <a:ea typeface="+mn-ea"/>
                <a:cs typeface="+mn-cs"/>
                <a:sym typeface="Helvetica Neue Medium"/>
              </a:rPr>
              <a:t>Cache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3AFC4C2F-1142-4B48-B7A0-ACBD7839481A}"/>
              </a:ext>
            </a:extLst>
          </p:cNvPr>
          <p:cNvSpPr/>
          <p:nvPr/>
        </p:nvSpPr>
        <p:spPr>
          <a:xfrm rot="2004893">
            <a:off x="3877804" y="7457519"/>
            <a:ext cx="5438068" cy="4068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831130BD-BA81-D644-ACCF-DED00E39B09C}"/>
              </a:ext>
            </a:extLst>
          </p:cNvPr>
          <p:cNvSpPr/>
          <p:nvPr/>
        </p:nvSpPr>
        <p:spPr>
          <a:xfrm rot="9217433">
            <a:off x="11283106" y="6963768"/>
            <a:ext cx="5147643" cy="4196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CF817EE1-7ADC-4C4A-9F2F-534A8D84B6A7}"/>
              </a:ext>
            </a:extLst>
          </p:cNvPr>
          <p:cNvSpPr/>
          <p:nvPr/>
        </p:nvSpPr>
        <p:spPr>
          <a:xfrm>
            <a:off x="13120403" y="4725980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520C651B-2664-7C4D-A725-AC36289005D2}"/>
              </a:ext>
            </a:extLst>
          </p:cNvPr>
          <p:cNvSpPr/>
          <p:nvPr/>
        </p:nvSpPr>
        <p:spPr>
          <a:xfrm>
            <a:off x="13200229" y="9367579"/>
            <a:ext cx="1573791" cy="38913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C852E731-93D7-E14E-B82A-A6D5A2CE0513}"/>
              </a:ext>
            </a:extLst>
          </p:cNvPr>
          <p:cNvSpPr/>
          <p:nvPr/>
        </p:nvSpPr>
        <p:spPr>
          <a:xfrm>
            <a:off x="6512568" y="4725981"/>
            <a:ext cx="2214920" cy="4095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7078759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22730</TotalTime>
  <Words>1783</Words>
  <Application>Microsoft Macintosh PowerPoint</Application>
  <PresentationFormat>自定义</PresentationFormat>
  <Paragraphs>364</Paragraphs>
  <Slides>52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Microsoft YaHei</vt:lpstr>
      <vt:lpstr>MicrosoftYaHeiSemibold</vt:lpstr>
      <vt:lpstr>Zapf Dingbats</vt:lpstr>
      <vt:lpstr>Arial</vt:lpstr>
      <vt:lpstr>Helvetica Neue</vt:lpstr>
      <vt:lpstr>Helvetica Neue Light</vt:lpstr>
      <vt:lpstr>Helvetica Neue Medium</vt:lpstr>
      <vt:lpstr>Wingdings</vt:lpstr>
      <vt:lpstr>Black</vt:lpstr>
      <vt:lpstr>PWA在企业级项目中最佳性能优化实践</vt:lpstr>
      <vt:lpstr>PowerPoint 演示文稿</vt:lpstr>
      <vt:lpstr>PowerPoint 演示文稿</vt:lpstr>
      <vt:lpstr>业务现状</vt:lpstr>
      <vt:lpstr>业务现状 -- 手Q优化内策略</vt:lpstr>
      <vt:lpstr>业务现状 -- 非手Q优化内策略</vt:lpstr>
      <vt:lpstr>PWA -- Browser Cache vs SW Cache</vt:lpstr>
      <vt:lpstr>PowerPoint 演示文稿</vt:lpstr>
      <vt:lpstr>PWA – SW未安装状态</vt:lpstr>
      <vt:lpstr>PWA – SW已安装状态</vt:lpstr>
      <vt:lpstr>PWA – SW Cache(其他)</vt:lpstr>
      <vt:lpstr>PWA – SW Cache(Cache-first)</vt:lpstr>
      <vt:lpstr>PWA – SW Cache(Cache-first)</vt:lpstr>
      <vt:lpstr>PWA – SW Cache(Stale-while-revalidate)</vt:lpstr>
      <vt:lpstr>PWA – 业务接入情况（Mobile）</vt:lpstr>
      <vt:lpstr>PWA – 业务接入情况（PC）</vt:lpstr>
      <vt:lpstr>PWA – SW Cache(Cache-race)</vt:lpstr>
      <vt:lpstr>PWA – SW Cache(Cache-race)</vt:lpstr>
      <vt:lpstr>PWA – 静态缓存策略</vt:lpstr>
      <vt:lpstr>PowerPoint 演示文稿</vt:lpstr>
      <vt:lpstr>PWA – HTML缓存（SSR-Browser Cache）</vt:lpstr>
      <vt:lpstr>PWA – HTML缓存（SSR-Browser Cache）</vt:lpstr>
      <vt:lpstr>PWA – HTML缓存（SSR-Browser Cache）</vt:lpstr>
      <vt:lpstr>PWA – HTML缓存（SSR-SW Cache）</vt:lpstr>
      <vt:lpstr>PWA – HTML缓存（SSR-SW Cache）</vt:lpstr>
      <vt:lpstr>PWA – HTML缓存（SW Cache优化数据）</vt:lpstr>
      <vt:lpstr>PWA – SSR缓存方案</vt:lpstr>
      <vt:lpstr>PWA – SSR缓存方案（PWA+平台）</vt:lpstr>
      <vt:lpstr>PWA – 继续探索优化</vt:lpstr>
      <vt:lpstr>PWA – 继续探索优化</vt:lpstr>
      <vt:lpstr>PWA – 当前SW Cache命中率</vt:lpstr>
      <vt:lpstr>PWA – 如何提升命中率</vt:lpstr>
      <vt:lpstr>PWA – 资源预加载策略</vt:lpstr>
      <vt:lpstr>PWA – 资源预加载策略</vt:lpstr>
      <vt:lpstr>PWA – PWA+平台预加载策略</vt:lpstr>
      <vt:lpstr>PWA – PWA+预缓存策略</vt:lpstr>
      <vt:lpstr>PWA – SW安装/激活状态</vt:lpstr>
      <vt:lpstr>PWA – Precache方案</vt:lpstr>
      <vt:lpstr>PWA – Precache方案</vt:lpstr>
      <vt:lpstr>PWA – PWA+预缓存策略（优化数据）</vt:lpstr>
      <vt:lpstr>PWA – PWA+平台（SSR优化方案）</vt:lpstr>
      <vt:lpstr>PWA – PWA+平台（SSR优化方案）</vt:lpstr>
      <vt:lpstr>PWA – PWA+平台（SSR优化方案）</vt:lpstr>
      <vt:lpstr>PowerPoint 演示文稿</vt:lpstr>
      <vt:lpstr>PWA – 非SSR（HTML缓存方案）</vt:lpstr>
      <vt:lpstr>PWA – 非SSR（HTML缓存更新方案）</vt:lpstr>
      <vt:lpstr>PWA – 非SSR（HTML缓存更新方案）</vt:lpstr>
      <vt:lpstr>PWA – 非SSR（Puppeteer-SSR）</vt:lpstr>
      <vt:lpstr>PowerPoint 演示文稿</vt:lpstr>
      <vt:lpstr>PWA – 更多使用场景（灰度发布）</vt:lpstr>
      <vt:lpstr>PWA – 更多使用场景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PWA在企业级项目中最佳性能优化实践</dc:title>
  <cp:lastModifiedBy>T101195</cp:lastModifiedBy>
  <cp:revision>241</cp:revision>
  <cp:lastPrinted>2019-05-26T03:39:12Z</cp:lastPrinted>
  <dcterms:modified xsi:type="dcterms:W3CDTF">2019-05-29T02:49:50Z</dcterms:modified>
</cp:coreProperties>
</file>